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9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3957" y="965103"/>
            <a:ext cx="5850377" cy="12101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2140" y="1188846"/>
            <a:ext cx="3972560" cy="40970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83378" y="1334210"/>
            <a:ext cx="3938270" cy="402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3354" y="1884947"/>
            <a:ext cx="8441290" cy="144111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23493" y="43383"/>
            <a:ext cx="7697012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2139" y="1702435"/>
            <a:ext cx="7919720" cy="3780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12.png"/><Relationship Id="rId7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3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400" y="6353047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6276" y="668782"/>
            <a:ext cx="4851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solidFill>
                  <a:srgbClr val="BEBEBE"/>
                </a:solidFill>
              </a:rPr>
              <a:t>Advanced</a:t>
            </a:r>
            <a:r>
              <a:rPr spc="-25" dirty="0">
                <a:solidFill>
                  <a:srgbClr val="BEBEBE"/>
                </a:solidFill>
              </a:rPr>
              <a:t> </a:t>
            </a:r>
            <a:r>
              <a:rPr spc="-5" dirty="0">
                <a:solidFill>
                  <a:srgbClr val="BEBEBE"/>
                </a:solidFill>
              </a:rPr>
              <a:t>data</a:t>
            </a:r>
            <a:r>
              <a:rPr spc="-45" dirty="0">
                <a:solidFill>
                  <a:srgbClr val="BEBEBE"/>
                </a:solidFill>
              </a:rPr>
              <a:t> </a:t>
            </a:r>
            <a:r>
              <a:rPr dirty="0">
                <a:solidFill>
                  <a:srgbClr val="BEBEBE"/>
                </a:solidFill>
              </a:rPr>
              <a:t>Security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650998" y="1771015"/>
            <a:ext cx="3983990" cy="2593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Part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II: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Arial MT"/>
                <a:cs typeface="Arial MT"/>
              </a:rPr>
              <a:t>Communication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Security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200">
              <a:latin typeface="Arial MT"/>
              <a:cs typeface="Arial MT"/>
            </a:endParaRPr>
          </a:p>
          <a:p>
            <a:pPr marL="12700" marR="5080" indent="1059180">
              <a:lnSpc>
                <a:spcPct val="104200"/>
              </a:lnSpc>
            </a:pPr>
            <a:r>
              <a:rPr sz="3300" dirty="0">
                <a:latin typeface="Arial MT"/>
                <a:cs typeface="Arial MT"/>
              </a:rPr>
              <a:t>Chapter7: </a:t>
            </a:r>
            <a:r>
              <a:rPr sz="3300" spc="5" dirty="0">
                <a:latin typeface="Arial MT"/>
                <a:cs typeface="Arial MT"/>
              </a:rPr>
              <a:t> </a:t>
            </a:r>
            <a:r>
              <a:rPr sz="3300" spc="-5" dirty="0">
                <a:latin typeface="Arial MT"/>
                <a:cs typeface="Arial MT"/>
              </a:rPr>
              <a:t>Protocols</a:t>
            </a:r>
            <a:r>
              <a:rPr sz="3300" spc="75" dirty="0">
                <a:latin typeface="Arial MT"/>
                <a:cs typeface="Arial MT"/>
              </a:rPr>
              <a:t> </a:t>
            </a:r>
            <a:r>
              <a:rPr sz="3300" dirty="0">
                <a:latin typeface="Arial MT"/>
                <a:cs typeface="Arial MT"/>
              </a:rPr>
              <a:t>For</a:t>
            </a:r>
            <a:r>
              <a:rPr sz="3300" spc="70" dirty="0">
                <a:latin typeface="Arial MT"/>
                <a:cs typeface="Arial MT"/>
              </a:rPr>
              <a:t> </a:t>
            </a:r>
            <a:r>
              <a:rPr sz="3300" spc="-5" dirty="0">
                <a:latin typeface="Arial MT"/>
                <a:cs typeface="Arial MT"/>
              </a:rPr>
              <a:t>Secure</a:t>
            </a:r>
            <a:endParaRPr sz="3300">
              <a:latin typeface="Arial MT"/>
              <a:cs typeface="Arial MT"/>
            </a:endParaRPr>
          </a:p>
          <a:p>
            <a:pPr marL="429895">
              <a:lnSpc>
                <a:spcPts val="3625"/>
              </a:lnSpc>
            </a:pPr>
            <a:r>
              <a:rPr sz="3300" dirty="0">
                <a:latin typeface="Arial MT"/>
                <a:cs typeface="Arial MT"/>
              </a:rPr>
              <a:t>Communications</a:t>
            </a:r>
            <a:endParaRPr sz="3300">
              <a:latin typeface="Arial MT"/>
              <a:cs typeface="Arial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2940" y="6369938"/>
            <a:ext cx="2749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8314" y="379221"/>
            <a:ext cx="756856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4530" marR="5080" indent="-1942464">
              <a:lnSpc>
                <a:spcPct val="100000"/>
              </a:lnSpc>
              <a:spcBef>
                <a:spcPts val="100"/>
              </a:spcBef>
            </a:pPr>
            <a:r>
              <a:rPr dirty="0"/>
              <a:t>Securing</a:t>
            </a:r>
            <a:r>
              <a:rPr spc="-20" dirty="0"/>
              <a:t> </a:t>
            </a:r>
            <a:r>
              <a:rPr dirty="0"/>
              <a:t>Web</a:t>
            </a:r>
            <a:r>
              <a:rPr spc="-5" dirty="0"/>
              <a:t> transactions with</a:t>
            </a:r>
            <a:r>
              <a:rPr spc="-30" dirty="0"/>
              <a:t> </a:t>
            </a:r>
            <a:r>
              <a:rPr dirty="0"/>
              <a:t>SET, </a:t>
            </a:r>
            <a:r>
              <a:rPr spc="-985" dirty="0"/>
              <a:t> </a:t>
            </a:r>
            <a:r>
              <a:rPr dirty="0"/>
              <a:t>SSL,</a:t>
            </a:r>
            <a:r>
              <a:rPr spc="-5" dirty="0"/>
              <a:t> and S-HTTP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34966"/>
            <a:ext cx="7778115" cy="391541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Secure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Electronic</a:t>
            </a:r>
            <a:r>
              <a:rPr sz="22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Transactions</a:t>
            </a:r>
            <a:r>
              <a:rPr sz="22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(SET):</a:t>
            </a:r>
            <a:endParaRPr sz="2200">
              <a:latin typeface="Arial MT"/>
              <a:cs typeface="Arial MT"/>
            </a:endParaRPr>
          </a:p>
          <a:p>
            <a:pPr marL="756285" marR="87566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developed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by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MasterCard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VISA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 1997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provide </a:t>
            </a:r>
            <a:r>
              <a:rPr sz="2000" spc="-5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protection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from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electronic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payment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fraud</a:t>
            </a:r>
            <a:endParaRPr sz="20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Font typeface="Arial MT"/>
              <a:buChar char="–"/>
              <a:tabLst>
                <a:tab pos="756285" algn="l"/>
                <a:tab pos="756920" algn="l"/>
              </a:tabLst>
            </a:pP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Uses</a:t>
            </a:r>
            <a:r>
              <a:rPr sz="2000" b="1" spc="-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DES</a:t>
            </a:r>
            <a:r>
              <a:rPr sz="2000" b="1" spc="-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to</a:t>
            </a:r>
            <a:r>
              <a:rPr sz="2000" b="1" spc="-5" dirty="0">
                <a:solidFill>
                  <a:srgbClr val="212121"/>
                </a:solidFill>
                <a:latin typeface="Arial"/>
                <a:cs typeface="Arial"/>
              </a:rPr>
              <a:t> encrypt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 credit</a:t>
            </a:r>
            <a:r>
              <a:rPr sz="2000" b="1" spc="-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card</a:t>
            </a:r>
            <a:r>
              <a:rPr sz="2000" b="1" spc="-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information</a:t>
            </a:r>
            <a:r>
              <a:rPr sz="2000" b="1" spc="-3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transfers</a:t>
            </a:r>
            <a:r>
              <a:rPr sz="2000" b="1" spc="-5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 marL="756285">
              <a:lnSpc>
                <a:spcPct val="100000"/>
              </a:lnSpc>
            </a:pP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RSA</a:t>
            </a:r>
            <a:r>
              <a:rPr sz="2000" b="1" spc="-1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for</a:t>
            </a:r>
            <a:r>
              <a:rPr sz="2000" b="1" spc="-3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key</a:t>
            </a:r>
            <a:r>
              <a:rPr sz="2000" b="1" spc="-3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exchange.</a:t>
            </a:r>
            <a:endParaRPr sz="2000">
              <a:latin typeface="Arial"/>
              <a:cs typeface="Arial"/>
            </a:endParaRPr>
          </a:p>
          <a:p>
            <a:pPr marL="756285" marR="45402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Provides security for both Internet-based credit card </a:t>
            </a:r>
            <a:r>
              <a:rPr sz="20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transactions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credit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card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swipe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systems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 retail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stores.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355600" marR="145415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SET, SSL,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S-HTTP,</a:t>
            </a:r>
            <a:r>
              <a:rPr sz="2200" spc="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Secure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Shell (SSH-2),</a:t>
            </a:r>
            <a:r>
              <a:rPr sz="2200" spc="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2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IP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Security </a:t>
            </a:r>
            <a:r>
              <a:rPr sz="2200" spc="-59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(IPSec) work</a:t>
            </a:r>
            <a:r>
              <a:rPr sz="2200" spc="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secure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Web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browsers,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especially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at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electronic</a:t>
            </a:r>
            <a:r>
              <a:rPr sz="22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commerce</a:t>
            </a:r>
            <a:r>
              <a:rPr sz="2200" spc="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sites.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4416" y="331088"/>
            <a:ext cx="592772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250" dirty="0">
                <a:solidFill>
                  <a:srgbClr val="000099"/>
                </a:solidFill>
                <a:latin typeface="Trebuchet MS"/>
                <a:cs typeface="Trebuchet MS"/>
              </a:rPr>
              <a:t>SSL</a:t>
            </a:r>
            <a:r>
              <a:rPr sz="4400" spc="-185" dirty="0">
                <a:solidFill>
                  <a:srgbClr val="000099"/>
                </a:solidFill>
                <a:latin typeface="Trebuchet MS"/>
                <a:cs typeface="Trebuchet MS"/>
              </a:rPr>
              <a:t>: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85" dirty="0">
                <a:solidFill>
                  <a:srgbClr val="000099"/>
                </a:solidFill>
                <a:latin typeface="Trebuchet MS"/>
                <a:cs typeface="Trebuchet MS"/>
              </a:rPr>
              <a:t>Secur</a:t>
            </a:r>
            <a:r>
              <a:rPr sz="4400" spc="-200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60" dirty="0">
                <a:solidFill>
                  <a:srgbClr val="000099"/>
                </a:solidFill>
                <a:latin typeface="Trebuchet MS"/>
                <a:cs typeface="Trebuchet MS"/>
              </a:rPr>
              <a:t>Socket</a:t>
            </a:r>
            <a:r>
              <a:rPr sz="4400" spc="-130" dirty="0">
                <a:solidFill>
                  <a:srgbClr val="000099"/>
                </a:solidFill>
                <a:latin typeface="Trebuchet MS"/>
                <a:cs typeface="Trebuchet MS"/>
              </a:rPr>
              <a:t>s</a:t>
            </a:r>
            <a:r>
              <a:rPr sz="4400" spc="-12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04" dirty="0">
                <a:solidFill>
                  <a:srgbClr val="000099"/>
                </a:solidFill>
                <a:latin typeface="Trebuchet MS"/>
                <a:cs typeface="Trebuchet MS"/>
              </a:rPr>
              <a:t>Layer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13369" y="6541340"/>
            <a:ext cx="980440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90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11</a:t>
            </a:fld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238125" marR="673735" indent="-226060">
              <a:lnSpc>
                <a:spcPts val="2450"/>
              </a:lnSpc>
              <a:spcBef>
                <a:spcPts val="540"/>
              </a:spcBef>
              <a:buClr>
                <a:srgbClr val="000099"/>
              </a:buClr>
              <a:buFont typeface="Wingdings"/>
              <a:buChar char=""/>
              <a:tabLst>
                <a:tab pos="238760" algn="l"/>
              </a:tabLst>
            </a:pPr>
            <a:r>
              <a:rPr spc="-130" dirty="0"/>
              <a:t>wide</a:t>
            </a:r>
            <a:r>
              <a:rPr spc="-125" dirty="0"/>
              <a:t>l</a:t>
            </a:r>
            <a:r>
              <a:rPr spc="-200" dirty="0"/>
              <a:t>y</a:t>
            </a:r>
            <a:r>
              <a:rPr spc="-70" dirty="0"/>
              <a:t> </a:t>
            </a:r>
            <a:r>
              <a:rPr spc="-120" dirty="0"/>
              <a:t>deploy</a:t>
            </a:r>
            <a:r>
              <a:rPr spc="-130" dirty="0"/>
              <a:t>e</a:t>
            </a:r>
            <a:r>
              <a:rPr spc="-114" dirty="0"/>
              <a:t>d</a:t>
            </a:r>
            <a:r>
              <a:rPr spc="-65" dirty="0"/>
              <a:t> </a:t>
            </a:r>
            <a:r>
              <a:rPr spc="-114" dirty="0"/>
              <a:t>sec</a:t>
            </a:r>
            <a:r>
              <a:rPr spc="-100" dirty="0"/>
              <a:t>urity  </a:t>
            </a:r>
            <a:r>
              <a:rPr spc="-65" dirty="0"/>
              <a:t>protocol</a:t>
            </a:r>
          </a:p>
          <a:p>
            <a:pPr marL="225425" marR="977265" lvl="1" indent="-225425" algn="r">
              <a:lnSpc>
                <a:spcPts val="2220"/>
              </a:lnSpc>
              <a:spcBef>
                <a:spcPts val="125"/>
              </a:spcBef>
              <a:buClr>
                <a:srgbClr val="000099"/>
              </a:buClr>
              <a:buFont typeface="Arial MT"/>
              <a:buChar char="•"/>
              <a:tabLst>
                <a:tab pos="225425" algn="l"/>
                <a:tab pos="226060" algn="l"/>
              </a:tabLst>
            </a:pPr>
            <a:r>
              <a:rPr sz="2000" spc="-80" dirty="0">
                <a:latin typeface="Trebuchet MS"/>
                <a:cs typeface="Trebuchet MS"/>
              </a:rPr>
              <a:t>su</a:t>
            </a:r>
            <a:r>
              <a:rPr sz="2000" spc="-85" dirty="0">
                <a:latin typeface="Trebuchet MS"/>
                <a:cs typeface="Trebuchet MS"/>
              </a:rPr>
              <a:t>p</a:t>
            </a:r>
            <a:r>
              <a:rPr sz="2000" spc="-50" dirty="0">
                <a:latin typeface="Trebuchet MS"/>
                <a:cs typeface="Trebuchet MS"/>
              </a:rPr>
              <a:t>port</a:t>
            </a:r>
            <a:r>
              <a:rPr sz="2000" spc="-114" dirty="0">
                <a:latin typeface="Trebuchet MS"/>
                <a:cs typeface="Trebuchet MS"/>
              </a:rPr>
              <a:t>ed</a:t>
            </a:r>
            <a:r>
              <a:rPr sz="2000" spc="-80" dirty="0">
                <a:latin typeface="Trebuchet MS"/>
                <a:cs typeface="Trebuchet MS"/>
              </a:rPr>
              <a:t> </a:t>
            </a:r>
            <a:r>
              <a:rPr sz="2000" spc="-114" dirty="0">
                <a:latin typeface="Trebuchet MS"/>
                <a:cs typeface="Trebuchet MS"/>
              </a:rPr>
              <a:t>by</a:t>
            </a:r>
            <a:r>
              <a:rPr sz="2000" spc="-60" dirty="0">
                <a:latin typeface="Trebuchet MS"/>
                <a:cs typeface="Trebuchet MS"/>
              </a:rPr>
              <a:t> </a:t>
            </a:r>
            <a:r>
              <a:rPr sz="2000" spc="-100" dirty="0">
                <a:latin typeface="Trebuchet MS"/>
                <a:cs typeface="Trebuchet MS"/>
              </a:rPr>
              <a:t>almost</a:t>
            </a:r>
            <a:r>
              <a:rPr sz="2000" spc="-85" dirty="0">
                <a:latin typeface="Trebuchet MS"/>
                <a:cs typeface="Trebuchet MS"/>
              </a:rPr>
              <a:t> </a:t>
            </a:r>
            <a:r>
              <a:rPr sz="2000" spc="-170" dirty="0">
                <a:latin typeface="Trebuchet MS"/>
                <a:cs typeface="Trebuchet MS"/>
              </a:rPr>
              <a:t>all</a:t>
            </a:r>
            <a:endParaRPr sz="2000">
              <a:latin typeface="Trebuchet MS"/>
              <a:cs typeface="Trebuchet MS"/>
            </a:endParaRPr>
          </a:p>
          <a:p>
            <a:pPr marR="1034415" algn="r">
              <a:lnSpc>
                <a:spcPts val="2220"/>
              </a:lnSpc>
            </a:pPr>
            <a:r>
              <a:rPr sz="2000" spc="-35" dirty="0"/>
              <a:t>brows</a:t>
            </a:r>
            <a:r>
              <a:rPr sz="2000" spc="-55" dirty="0"/>
              <a:t>er</a:t>
            </a:r>
            <a:r>
              <a:rPr sz="2000" spc="-60" dirty="0"/>
              <a:t>s</a:t>
            </a:r>
            <a:r>
              <a:rPr sz="2000" spc="-295" dirty="0"/>
              <a:t>,</a:t>
            </a:r>
            <a:r>
              <a:rPr sz="2000" spc="-60" dirty="0"/>
              <a:t> </a:t>
            </a:r>
            <a:r>
              <a:rPr sz="2000" spc="-105" dirty="0"/>
              <a:t>we</a:t>
            </a:r>
            <a:r>
              <a:rPr sz="2000" spc="-90" dirty="0"/>
              <a:t>b</a:t>
            </a:r>
            <a:r>
              <a:rPr sz="2000" spc="-65" dirty="0"/>
              <a:t> </a:t>
            </a:r>
            <a:r>
              <a:rPr sz="2000" spc="-55" dirty="0"/>
              <a:t>ser</a:t>
            </a:r>
            <a:r>
              <a:rPr sz="2000" spc="-80" dirty="0"/>
              <a:t>ve</a:t>
            </a:r>
            <a:r>
              <a:rPr sz="2000" spc="-70" dirty="0"/>
              <a:t>r</a:t>
            </a:r>
            <a:r>
              <a:rPr sz="2000" spc="-40" dirty="0"/>
              <a:t>s</a:t>
            </a:r>
            <a:endParaRPr sz="2000"/>
          </a:p>
          <a:p>
            <a:pPr marL="582930" lvl="1" indent="-226695">
              <a:lnSpc>
                <a:spcPct val="100000"/>
              </a:lnSpc>
              <a:spcBef>
                <a:spcPts val="120"/>
              </a:spcBef>
              <a:buClr>
                <a:srgbClr val="000099"/>
              </a:buClr>
              <a:buFont typeface="Arial MT"/>
              <a:buChar char="•"/>
              <a:tabLst>
                <a:tab pos="582295" algn="l"/>
                <a:tab pos="583565" algn="l"/>
              </a:tabLst>
            </a:pPr>
            <a:r>
              <a:rPr sz="2000" spc="-100" dirty="0">
                <a:latin typeface="Trebuchet MS"/>
                <a:cs typeface="Trebuchet MS"/>
              </a:rPr>
              <a:t>https</a:t>
            </a:r>
            <a:endParaRPr sz="2000">
              <a:latin typeface="Trebuchet MS"/>
              <a:cs typeface="Trebuchet MS"/>
            </a:endParaRPr>
          </a:p>
          <a:p>
            <a:pPr marL="582930" lvl="1" indent="-226695">
              <a:lnSpc>
                <a:spcPct val="100000"/>
              </a:lnSpc>
              <a:spcBef>
                <a:spcPts val="120"/>
              </a:spcBef>
              <a:buClr>
                <a:srgbClr val="000099"/>
              </a:buClr>
              <a:buFont typeface="Arial MT"/>
              <a:buChar char="•"/>
              <a:tabLst>
                <a:tab pos="582295" algn="l"/>
                <a:tab pos="583565" algn="l"/>
              </a:tabLst>
            </a:pPr>
            <a:r>
              <a:rPr sz="2000" spc="-165" dirty="0">
                <a:latin typeface="Trebuchet MS"/>
                <a:cs typeface="Trebuchet MS"/>
              </a:rPr>
              <a:t>b</a:t>
            </a:r>
            <a:r>
              <a:rPr sz="2000" spc="-75" dirty="0">
                <a:latin typeface="Trebuchet MS"/>
                <a:cs typeface="Trebuchet MS"/>
              </a:rPr>
              <a:t>i</a:t>
            </a:r>
            <a:r>
              <a:rPr sz="2000" spc="-160" dirty="0">
                <a:latin typeface="Trebuchet MS"/>
                <a:cs typeface="Trebuchet MS"/>
              </a:rPr>
              <a:t>l</a:t>
            </a:r>
            <a:r>
              <a:rPr sz="2000" spc="-150" dirty="0">
                <a:latin typeface="Trebuchet MS"/>
                <a:cs typeface="Trebuchet MS"/>
              </a:rPr>
              <a:t>l</a:t>
            </a:r>
            <a:r>
              <a:rPr sz="2000" spc="-65" dirty="0">
                <a:latin typeface="Trebuchet MS"/>
                <a:cs typeface="Trebuchet MS"/>
              </a:rPr>
              <a:t>ion</a:t>
            </a:r>
            <a:r>
              <a:rPr sz="2000" spc="-55" dirty="0">
                <a:latin typeface="Trebuchet MS"/>
                <a:cs typeface="Trebuchet MS"/>
              </a:rPr>
              <a:t>s</a:t>
            </a:r>
            <a:r>
              <a:rPr sz="2000" spc="-85" dirty="0">
                <a:latin typeface="Trebuchet MS"/>
                <a:cs typeface="Trebuchet MS"/>
              </a:rPr>
              <a:t> </a:t>
            </a:r>
            <a:r>
              <a:rPr sz="2000" spc="-225" dirty="0">
                <a:latin typeface="Trebuchet MS"/>
                <a:cs typeface="Trebuchet MS"/>
              </a:rPr>
              <a:t>$/</a:t>
            </a:r>
            <a:r>
              <a:rPr sz="2000" spc="-105" dirty="0">
                <a:latin typeface="Trebuchet MS"/>
                <a:cs typeface="Trebuchet MS"/>
              </a:rPr>
              <a:t>year</a:t>
            </a:r>
            <a:r>
              <a:rPr sz="2000" spc="-85" dirty="0">
                <a:latin typeface="Trebuchet MS"/>
                <a:cs typeface="Trebuchet MS"/>
              </a:rPr>
              <a:t> </a:t>
            </a:r>
            <a:r>
              <a:rPr sz="2000" spc="-50" dirty="0">
                <a:latin typeface="Trebuchet MS"/>
                <a:cs typeface="Trebuchet MS"/>
              </a:rPr>
              <a:t>over</a:t>
            </a:r>
            <a:r>
              <a:rPr sz="2000" spc="-55" dirty="0">
                <a:latin typeface="Trebuchet MS"/>
                <a:cs typeface="Trebuchet MS"/>
              </a:rPr>
              <a:t> </a:t>
            </a:r>
            <a:r>
              <a:rPr sz="2000" spc="-45" dirty="0">
                <a:latin typeface="Trebuchet MS"/>
                <a:cs typeface="Trebuchet MS"/>
              </a:rPr>
              <a:t>S</a:t>
            </a:r>
            <a:r>
              <a:rPr sz="2000" spc="-60" dirty="0">
                <a:latin typeface="Trebuchet MS"/>
                <a:cs typeface="Trebuchet MS"/>
              </a:rPr>
              <a:t>S</a:t>
            </a:r>
            <a:r>
              <a:rPr sz="2000" spc="-35" dirty="0">
                <a:latin typeface="Trebuchet MS"/>
                <a:cs typeface="Trebuchet MS"/>
              </a:rPr>
              <a:t>L</a:t>
            </a:r>
            <a:endParaRPr sz="2000">
              <a:latin typeface="Trebuchet MS"/>
              <a:cs typeface="Trebuchet MS"/>
            </a:endParaRPr>
          </a:p>
          <a:p>
            <a:pPr marL="238125" marR="5080" indent="-226060">
              <a:lnSpc>
                <a:spcPts val="2450"/>
              </a:lnSpc>
              <a:spcBef>
                <a:spcPts val="570"/>
              </a:spcBef>
              <a:buClr>
                <a:srgbClr val="000099"/>
              </a:buClr>
              <a:buFont typeface="Wingdings"/>
              <a:buChar char=""/>
              <a:tabLst>
                <a:tab pos="238760" algn="l"/>
              </a:tabLst>
            </a:pPr>
            <a:r>
              <a:rPr spc="-125" dirty="0"/>
              <a:t>variation</a:t>
            </a:r>
            <a:r>
              <a:rPr spc="-70" dirty="0"/>
              <a:t> </a:t>
            </a:r>
            <a:r>
              <a:rPr spc="-110" dirty="0"/>
              <a:t>-</a:t>
            </a:r>
            <a:r>
              <a:rPr spc="-15" dirty="0"/>
              <a:t>TLS</a:t>
            </a:r>
            <a:r>
              <a:rPr spc="-360" dirty="0"/>
              <a:t>:</a:t>
            </a:r>
            <a:r>
              <a:rPr spc="-75" dirty="0"/>
              <a:t> </a:t>
            </a:r>
            <a:r>
              <a:rPr spc="-90" dirty="0"/>
              <a:t>transp</a:t>
            </a:r>
            <a:r>
              <a:rPr spc="-114" dirty="0"/>
              <a:t>o</a:t>
            </a:r>
            <a:r>
              <a:rPr spc="-70" dirty="0"/>
              <a:t>rt</a:t>
            </a:r>
            <a:r>
              <a:rPr spc="-55" dirty="0"/>
              <a:t> </a:t>
            </a:r>
            <a:r>
              <a:rPr spc="-135" dirty="0"/>
              <a:t>layer  </a:t>
            </a:r>
            <a:r>
              <a:rPr spc="-110" dirty="0"/>
              <a:t>securit</a:t>
            </a:r>
            <a:r>
              <a:rPr spc="-120" dirty="0"/>
              <a:t>y</a:t>
            </a:r>
            <a:r>
              <a:rPr spc="-355" dirty="0"/>
              <a:t>,</a:t>
            </a:r>
            <a:r>
              <a:rPr spc="-90" dirty="0"/>
              <a:t> </a:t>
            </a:r>
            <a:r>
              <a:rPr spc="60" dirty="0"/>
              <a:t>RFC</a:t>
            </a:r>
            <a:r>
              <a:rPr spc="-60" dirty="0"/>
              <a:t> 2246</a:t>
            </a:r>
          </a:p>
          <a:p>
            <a:pPr marL="238125" indent="-226060">
              <a:lnSpc>
                <a:spcPct val="100000"/>
              </a:lnSpc>
              <a:spcBef>
                <a:spcPts val="135"/>
              </a:spcBef>
              <a:buClr>
                <a:srgbClr val="000099"/>
              </a:buClr>
              <a:buFont typeface="Wingdings"/>
              <a:buChar char=""/>
              <a:tabLst>
                <a:tab pos="238760" algn="l"/>
              </a:tabLst>
            </a:pPr>
            <a:r>
              <a:rPr spc="-90" dirty="0"/>
              <a:t>provides</a:t>
            </a:r>
          </a:p>
          <a:p>
            <a:pPr marL="582930" lvl="1" indent="-226695">
              <a:lnSpc>
                <a:spcPct val="100000"/>
              </a:lnSpc>
              <a:buClr>
                <a:srgbClr val="000099"/>
              </a:buClr>
              <a:buFont typeface="Arial MT"/>
              <a:buChar char="•"/>
              <a:tabLst>
                <a:tab pos="583565" algn="l"/>
              </a:tabLst>
            </a:pPr>
            <a:r>
              <a:rPr sz="2400" i="1" spc="-254" dirty="0">
                <a:solidFill>
                  <a:srgbClr val="C00000"/>
                </a:solidFill>
                <a:latin typeface="Trebuchet MS"/>
                <a:cs typeface="Trebuchet MS"/>
              </a:rPr>
              <a:t>confidentiality</a:t>
            </a:r>
            <a:endParaRPr sz="2400">
              <a:latin typeface="Trebuchet MS"/>
              <a:cs typeface="Trebuchet MS"/>
            </a:endParaRPr>
          </a:p>
          <a:p>
            <a:pPr marL="582930" lvl="1" indent="-226695">
              <a:lnSpc>
                <a:spcPts val="2875"/>
              </a:lnSpc>
              <a:buClr>
                <a:srgbClr val="000099"/>
              </a:buClr>
              <a:buFont typeface="Arial MT"/>
              <a:buChar char="•"/>
              <a:tabLst>
                <a:tab pos="583565" algn="l"/>
              </a:tabLst>
            </a:pPr>
            <a:r>
              <a:rPr sz="2400" i="1" spc="-265" dirty="0">
                <a:solidFill>
                  <a:srgbClr val="C00000"/>
                </a:solidFill>
                <a:latin typeface="Trebuchet MS"/>
                <a:cs typeface="Trebuchet MS"/>
              </a:rPr>
              <a:t>integrity</a:t>
            </a:r>
            <a:endParaRPr sz="2400">
              <a:latin typeface="Trebuchet MS"/>
              <a:cs typeface="Trebuchet MS"/>
            </a:endParaRPr>
          </a:p>
          <a:p>
            <a:pPr marL="582930" lvl="1" indent="-226695">
              <a:lnSpc>
                <a:spcPts val="2875"/>
              </a:lnSpc>
              <a:buClr>
                <a:srgbClr val="000099"/>
              </a:buClr>
              <a:buFont typeface="Arial MT"/>
              <a:buChar char="•"/>
              <a:tabLst>
                <a:tab pos="583565" algn="l"/>
              </a:tabLst>
            </a:pPr>
            <a:r>
              <a:rPr sz="2400" i="1" spc="-240" dirty="0">
                <a:solidFill>
                  <a:srgbClr val="C00000"/>
                </a:solidFill>
                <a:latin typeface="Trebuchet MS"/>
                <a:cs typeface="Trebuchet MS"/>
              </a:rPr>
              <a:t>authentication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38125" indent="-226060">
              <a:lnSpc>
                <a:spcPct val="100000"/>
              </a:lnSpc>
              <a:spcBef>
                <a:spcPts val="290"/>
              </a:spcBef>
              <a:buClr>
                <a:srgbClr val="000099"/>
              </a:buClr>
              <a:buFont typeface="Wingdings"/>
              <a:buChar char=""/>
              <a:tabLst>
                <a:tab pos="238760" algn="l"/>
              </a:tabLst>
            </a:pPr>
            <a:r>
              <a:rPr spc="-70" dirty="0"/>
              <a:t>ori</a:t>
            </a:r>
            <a:r>
              <a:rPr spc="-95" dirty="0"/>
              <a:t>g</a:t>
            </a:r>
            <a:r>
              <a:rPr spc="-195" dirty="0"/>
              <a:t>ina</a:t>
            </a:r>
            <a:r>
              <a:rPr spc="-125" dirty="0"/>
              <a:t>l</a:t>
            </a:r>
            <a:r>
              <a:rPr spc="-60" dirty="0"/>
              <a:t> </a:t>
            </a:r>
            <a:r>
              <a:rPr spc="-130" dirty="0"/>
              <a:t>go</a:t>
            </a:r>
            <a:r>
              <a:rPr spc="-140" dirty="0"/>
              <a:t>a</a:t>
            </a:r>
            <a:r>
              <a:rPr spc="-200" dirty="0"/>
              <a:t>ls:</a:t>
            </a:r>
          </a:p>
          <a:p>
            <a:pPr marL="582295" lvl="1" indent="-230504">
              <a:lnSpc>
                <a:spcPts val="2690"/>
              </a:lnSpc>
              <a:spcBef>
                <a:spcPts val="190"/>
              </a:spcBef>
              <a:buClr>
                <a:srgbClr val="000099"/>
              </a:buClr>
              <a:buFont typeface="Arial MT"/>
              <a:buChar char="•"/>
              <a:tabLst>
                <a:tab pos="582930" algn="l"/>
              </a:tabLst>
            </a:pPr>
            <a:r>
              <a:rPr sz="2400" spc="50" dirty="0">
                <a:latin typeface="Trebuchet MS"/>
                <a:cs typeface="Trebuchet MS"/>
              </a:rPr>
              <a:t>Web</a:t>
            </a:r>
            <a:r>
              <a:rPr sz="2400" spc="-105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e-commerce</a:t>
            </a:r>
            <a:endParaRPr sz="2400">
              <a:latin typeface="Trebuchet MS"/>
              <a:cs typeface="Trebuchet MS"/>
            </a:endParaRPr>
          </a:p>
          <a:p>
            <a:pPr marL="582295">
              <a:lnSpc>
                <a:spcPts val="2690"/>
              </a:lnSpc>
            </a:pPr>
            <a:r>
              <a:rPr spc="-114" dirty="0"/>
              <a:t>transactions</a:t>
            </a:r>
          </a:p>
          <a:p>
            <a:pPr marL="582295" marR="678815" lvl="1" indent="-230504">
              <a:lnSpc>
                <a:spcPts val="2500"/>
              </a:lnSpc>
              <a:spcBef>
                <a:spcPts val="605"/>
              </a:spcBef>
              <a:buClr>
                <a:srgbClr val="000099"/>
              </a:buClr>
              <a:buFont typeface="Arial MT"/>
              <a:buChar char="•"/>
              <a:tabLst>
                <a:tab pos="582930" algn="l"/>
              </a:tabLst>
            </a:pPr>
            <a:r>
              <a:rPr sz="2400" spc="-140" dirty="0">
                <a:latin typeface="Trebuchet MS"/>
                <a:cs typeface="Trebuchet MS"/>
              </a:rPr>
              <a:t>enc</a:t>
            </a:r>
            <a:r>
              <a:rPr sz="2400" spc="-125" dirty="0">
                <a:latin typeface="Trebuchet MS"/>
                <a:cs typeface="Trebuchet MS"/>
              </a:rPr>
              <a:t>rypt</a:t>
            </a:r>
            <a:r>
              <a:rPr sz="2400" spc="-75" dirty="0">
                <a:latin typeface="Trebuchet MS"/>
                <a:cs typeface="Trebuchet MS"/>
              </a:rPr>
              <a:t>i</a:t>
            </a:r>
            <a:r>
              <a:rPr sz="2400" spc="-40" dirty="0">
                <a:latin typeface="Trebuchet MS"/>
                <a:cs typeface="Trebuchet MS"/>
              </a:rPr>
              <a:t>on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(e</a:t>
            </a:r>
            <a:r>
              <a:rPr sz="2400" spc="-100" dirty="0">
                <a:latin typeface="Trebuchet MS"/>
                <a:cs typeface="Trebuchet MS"/>
              </a:rPr>
              <a:t>s</a:t>
            </a:r>
            <a:r>
              <a:rPr sz="2400" spc="-145" dirty="0">
                <a:latin typeface="Trebuchet MS"/>
                <a:cs typeface="Trebuchet MS"/>
              </a:rPr>
              <a:t>pec</a:t>
            </a:r>
            <a:r>
              <a:rPr sz="2400" spc="-175" dirty="0">
                <a:latin typeface="Trebuchet MS"/>
                <a:cs typeface="Trebuchet MS"/>
              </a:rPr>
              <a:t>ially  </a:t>
            </a:r>
            <a:r>
              <a:rPr sz="2400" spc="-120" dirty="0">
                <a:latin typeface="Trebuchet MS"/>
                <a:cs typeface="Trebuchet MS"/>
              </a:rPr>
              <a:t>credi</a:t>
            </a:r>
            <a:r>
              <a:rPr sz="2400" spc="-95" dirty="0">
                <a:latin typeface="Trebuchet MS"/>
                <a:cs typeface="Trebuchet MS"/>
              </a:rPr>
              <a:t>t</a:t>
            </a:r>
            <a:r>
              <a:rPr sz="2400" spc="-110" dirty="0">
                <a:latin typeface="Trebuchet MS"/>
                <a:cs typeface="Trebuchet MS"/>
              </a:rPr>
              <a:t>-</a:t>
            </a:r>
            <a:r>
              <a:rPr sz="2400" spc="-120" dirty="0">
                <a:latin typeface="Trebuchet MS"/>
                <a:cs typeface="Trebuchet MS"/>
              </a:rPr>
              <a:t>card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numbers)</a:t>
            </a:r>
            <a:endParaRPr sz="2400">
              <a:latin typeface="Trebuchet MS"/>
              <a:cs typeface="Trebuchet MS"/>
            </a:endParaRPr>
          </a:p>
          <a:p>
            <a:pPr marL="582295" lvl="1" indent="-230504">
              <a:lnSpc>
                <a:spcPct val="100000"/>
              </a:lnSpc>
              <a:spcBef>
                <a:spcPts val="165"/>
              </a:spcBef>
              <a:buClr>
                <a:srgbClr val="000099"/>
              </a:buClr>
              <a:buFont typeface="Arial MT"/>
              <a:buChar char="•"/>
              <a:tabLst>
                <a:tab pos="582930" algn="l"/>
              </a:tabLst>
            </a:pPr>
            <a:r>
              <a:rPr sz="2400" spc="55" dirty="0">
                <a:latin typeface="Trebuchet MS"/>
                <a:cs typeface="Trebuchet MS"/>
              </a:rPr>
              <a:t>We</a:t>
            </a:r>
            <a:r>
              <a:rPr sz="2400" spc="35" dirty="0">
                <a:latin typeface="Trebuchet MS"/>
                <a:cs typeface="Trebuchet MS"/>
              </a:rPr>
              <a:t>b</a:t>
            </a:r>
            <a:r>
              <a:rPr sz="2400" spc="-105" dirty="0">
                <a:latin typeface="Trebuchet MS"/>
                <a:cs typeface="Trebuchet MS"/>
              </a:rPr>
              <a:t>-</a:t>
            </a:r>
            <a:r>
              <a:rPr sz="2400" spc="-75" dirty="0">
                <a:latin typeface="Trebuchet MS"/>
                <a:cs typeface="Trebuchet MS"/>
              </a:rPr>
              <a:t>server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authentication</a:t>
            </a:r>
            <a:endParaRPr sz="2400">
              <a:latin typeface="Trebuchet MS"/>
              <a:cs typeface="Trebuchet MS"/>
            </a:endParaRPr>
          </a:p>
          <a:p>
            <a:pPr marL="582295" marR="1588135" lvl="1" indent="-230504">
              <a:lnSpc>
                <a:spcPts val="2500"/>
              </a:lnSpc>
              <a:spcBef>
                <a:spcPts val="610"/>
              </a:spcBef>
              <a:buClr>
                <a:srgbClr val="000099"/>
              </a:buClr>
              <a:buFont typeface="Arial MT"/>
              <a:buChar char="•"/>
              <a:tabLst>
                <a:tab pos="582930" algn="l"/>
              </a:tabLst>
            </a:pPr>
            <a:r>
              <a:rPr sz="2400" spc="-105" dirty="0">
                <a:latin typeface="Trebuchet MS"/>
                <a:cs typeface="Trebuchet MS"/>
              </a:rPr>
              <a:t>option</a:t>
            </a:r>
            <a:r>
              <a:rPr sz="2400" spc="-125" dirty="0">
                <a:latin typeface="Trebuchet MS"/>
                <a:cs typeface="Trebuchet MS"/>
              </a:rPr>
              <a:t>a</a:t>
            </a:r>
            <a:r>
              <a:rPr sz="2400" spc="-185" dirty="0">
                <a:latin typeface="Trebuchet MS"/>
                <a:cs typeface="Trebuchet MS"/>
              </a:rPr>
              <a:t>l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80" dirty="0">
                <a:latin typeface="Trebuchet MS"/>
                <a:cs typeface="Trebuchet MS"/>
              </a:rPr>
              <a:t>cl</a:t>
            </a:r>
            <a:r>
              <a:rPr sz="2400" spc="-125" dirty="0">
                <a:latin typeface="Trebuchet MS"/>
                <a:cs typeface="Trebuchet MS"/>
              </a:rPr>
              <a:t>i</a:t>
            </a:r>
            <a:r>
              <a:rPr sz="2400" spc="-120" dirty="0">
                <a:latin typeface="Trebuchet MS"/>
                <a:cs typeface="Trebuchet MS"/>
              </a:rPr>
              <a:t>ent  </a:t>
            </a:r>
            <a:r>
              <a:rPr sz="2400" spc="-145" dirty="0">
                <a:latin typeface="Trebuchet MS"/>
                <a:cs typeface="Trebuchet MS"/>
              </a:rPr>
              <a:t>authentication</a:t>
            </a:r>
            <a:endParaRPr sz="2400">
              <a:latin typeface="Trebuchet MS"/>
              <a:cs typeface="Trebuchet MS"/>
            </a:endParaRPr>
          </a:p>
          <a:p>
            <a:pPr marL="238125" marR="1327785" indent="-226060">
              <a:lnSpc>
                <a:spcPts val="2510"/>
              </a:lnSpc>
              <a:spcBef>
                <a:spcPts val="560"/>
              </a:spcBef>
              <a:buClr>
                <a:srgbClr val="000099"/>
              </a:buClr>
              <a:buFont typeface="Wingdings"/>
              <a:buChar char=""/>
              <a:tabLst>
                <a:tab pos="238760" algn="l"/>
              </a:tabLst>
            </a:pPr>
            <a:r>
              <a:rPr spc="-185" dirty="0"/>
              <a:t>available</a:t>
            </a:r>
            <a:r>
              <a:rPr spc="-75" dirty="0"/>
              <a:t> </a:t>
            </a:r>
            <a:r>
              <a:rPr spc="-60" dirty="0"/>
              <a:t>to</a:t>
            </a:r>
            <a:r>
              <a:rPr spc="-65" dirty="0"/>
              <a:t> </a:t>
            </a:r>
            <a:r>
              <a:rPr spc="-200" dirty="0"/>
              <a:t>all</a:t>
            </a:r>
            <a:r>
              <a:rPr spc="-55" dirty="0"/>
              <a:t> </a:t>
            </a:r>
            <a:r>
              <a:rPr spc="55" dirty="0"/>
              <a:t>TCP  </a:t>
            </a:r>
            <a:r>
              <a:rPr spc="-140" dirty="0"/>
              <a:t>applications</a:t>
            </a:r>
          </a:p>
          <a:p>
            <a:pPr marL="582295" lvl="1" indent="-230504">
              <a:lnSpc>
                <a:spcPct val="100000"/>
              </a:lnSpc>
              <a:spcBef>
                <a:spcPts val="170"/>
              </a:spcBef>
              <a:buClr>
                <a:srgbClr val="000099"/>
              </a:buClr>
              <a:buFont typeface="Arial MT"/>
              <a:buChar char="•"/>
              <a:tabLst>
                <a:tab pos="582930" algn="l"/>
              </a:tabLst>
            </a:pPr>
            <a:r>
              <a:rPr sz="2400" spc="-100" dirty="0">
                <a:latin typeface="Trebuchet MS"/>
                <a:cs typeface="Trebuchet MS"/>
              </a:rPr>
              <a:t>secure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socket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160" dirty="0">
                <a:latin typeface="Trebuchet MS"/>
                <a:cs typeface="Trebuchet MS"/>
              </a:rPr>
              <a:t>interface</a:t>
            </a:r>
            <a:endParaRPr sz="2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31038"/>
            <a:ext cx="352742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95" dirty="0">
                <a:solidFill>
                  <a:srgbClr val="000099"/>
                </a:solidFill>
                <a:latin typeface="Trebuchet MS"/>
                <a:cs typeface="Trebuchet MS"/>
              </a:rPr>
              <a:t>SSL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315" dirty="0">
                <a:solidFill>
                  <a:srgbClr val="000099"/>
                </a:solidFill>
                <a:latin typeface="Trebuchet MS"/>
                <a:cs typeface="Trebuchet MS"/>
              </a:rPr>
              <a:t>a</a:t>
            </a:r>
            <a:r>
              <a:rPr sz="4400" spc="-310" dirty="0">
                <a:solidFill>
                  <a:srgbClr val="000099"/>
                </a:solidFill>
                <a:latin typeface="Trebuchet MS"/>
                <a:cs typeface="Trebuchet MS"/>
              </a:rPr>
              <a:t>n</a:t>
            </a:r>
            <a:r>
              <a:rPr sz="4400" spc="-210" dirty="0">
                <a:solidFill>
                  <a:srgbClr val="000099"/>
                </a:solidFill>
                <a:latin typeface="Trebuchet MS"/>
                <a:cs typeface="Trebuchet MS"/>
              </a:rPr>
              <a:t>d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70" dirty="0">
                <a:solidFill>
                  <a:srgbClr val="000099"/>
                </a:solidFill>
                <a:latin typeface="Trebuchet MS"/>
                <a:cs typeface="Trebuchet MS"/>
              </a:rPr>
              <a:t>TCP/IP</a:t>
            </a:r>
            <a:endParaRPr sz="4400">
              <a:latin typeface="Trebuchet MS"/>
              <a:cs typeface="Trebuchet MS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726501" y="1598485"/>
          <a:ext cx="1901825" cy="21381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1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249554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Application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50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172">
                <a:tc>
                  <a:txBody>
                    <a:bodyPr/>
                    <a:lstStyle/>
                    <a:p>
                      <a:pPr marL="20320" algn="ctr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TCP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6319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599">
                <a:tc>
                  <a:txBody>
                    <a:bodyPr/>
                    <a:lstStyle/>
                    <a:p>
                      <a:pPr marL="23495" algn="ctr">
                        <a:lnSpc>
                          <a:spcPct val="100000"/>
                        </a:lnSpc>
                        <a:spcBef>
                          <a:spcPts val="1510"/>
                        </a:spcBef>
                      </a:pPr>
                      <a:r>
                        <a:rPr sz="2000" spc="-10" dirty="0">
                          <a:latin typeface="Arial MT"/>
                          <a:cs typeface="Arial MT"/>
                        </a:rPr>
                        <a:t>IP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9177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521967" y="3939666"/>
            <a:ext cx="2088514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dirty="0">
                <a:solidFill>
                  <a:srgbClr val="C00000"/>
                </a:solidFill>
                <a:latin typeface="Arial"/>
                <a:cs typeface="Arial"/>
              </a:rPr>
              <a:t>normal</a:t>
            </a:r>
            <a:r>
              <a:rPr sz="2000" i="1" spc="-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i="1" dirty="0">
                <a:solidFill>
                  <a:srgbClr val="C00000"/>
                </a:solidFill>
                <a:latin typeface="Arial"/>
                <a:cs typeface="Arial"/>
              </a:rPr>
              <a:t>application</a:t>
            </a:r>
            <a:endParaRPr sz="20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5079301" y="1598485"/>
          <a:ext cx="1908175" cy="213817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8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R="60960" algn="ctr">
                        <a:lnSpc>
                          <a:spcPct val="100000"/>
                        </a:lnSpc>
                        <a:spcBef>
                          <a:spcPts val="1580"/>
                        </a:spcBef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Application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2006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872">
                <a:tc>
                  <a:txBody>
                    <a:bodyPr/>
                    <a:lstStyle/>
                    <a:p>
                      <a:pPr marR="88265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000" spc="-5" dirty="0">
                          <a:latin typeface="Arial MT"/>
                          <a:cs typeface="Arial MT"/>
                        </a:rPr>
                        <a:t>SSL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9779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R="56515"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sz="2000" dirty="0">
                          <a:latin typeface="Arial MT"/>
                          <a:cs typeface="Arial MT"/>
                        </a:rPr>
                        <a:t>TCP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174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199"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790"/>
                        </a:spcBef>
                      </a:pPr>
                      <a:r>
                        <a:rPr sz="2000" spc="-10" dirty="0">
                          <a:latin typeface="Arial MT"/>
                          <a:cs typeface="Arial MT"/>
                        </a:rPr>
                        <a:t>IP</a:t>
                      </a:r>
                      <a:endParaRPr sz="2000">
                        <a:latin typeface="Arial MT"/>
                        <a:cs typeface="Arial MT"/>
                      </a:endParaRPr>
                    </a:p>
                  </a:txBody>
                  <a:tcPr marL="0" marR="0" marT="10033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4902453" y="3939666"/>
            <a:ext cx="23825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9060" algn="l"/>
              </a:tabLst>
            </a:pPr>
            <a:r>
              <a:rPr sz="2000" i="1" dirty="0">
                <a:solidFill>
                  <a:srgbClr val="C00000"/>
                </a:solidFill>
                <a:latin typeface="Arial"/>
                <a:cs typeface="Arial"/>
              </a:rPr>
              <a:t>application	with</a:t>
            </a:r>
            <a:r>
              <a:rPr sz="2000" i="1" spc="-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000" i="1" spc="-5" dirty="0">
                <a:solidFill>
                  <a:srgbClr val="C00000"/>
                </a:solidFill>
                <a:latin typeface="Arial"/>
                <a:cs typeface="Arial"/>
              </a:rPr>
              <a:t>SSL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58444" y="4744973"/>
            <a:ext cx="7181215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0520" marR="5080" indent="-338455">
              <a:lnSpc>
                <a:spcPct val="100000"/>
              </a:lnSpc>
              <a:spcBef>
                <a:spcPts val="95"/>
              </a:spcBef>
              <a:buClr>
                <a:srgbClr val="000090"/>
              </a:buClr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sz="2800" spc="-60" dirty="0">
                <a:latin typeface="Trebuchet MS"/>
                <a:cs typeface="Trebuchet MS"/>
              </a:rPr>
              <a:t>SSL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p</a:t>
            </a:r>
            <a:r>
              <a:rPr sz="2800" spc="-130" dirty="0">
                <a:latin typeface="Trebuchet MS"/>
                <a:cs typeface="Trebuchet MS"/>
              </a:rPr>
              <a:t>r</a:t>
            </a:r>
            <a:r>
              <a:rPr sz="2800" spc="20" dirty="0">
                <a:latin typeface="Trebuchet MS"/>
                <a:cs typeface="Trebuchet MS"/>
              </a:rPr>
              <a:t>o</a:t>
            </a:r>
            <a:r>
              <a:rPr sz="2800" spc="-145" dirty="0">
                <a:latin typeface="Trebuchet MS"/>
                <a:cs typeface="Trebuchet MS"/>
              </a:rPr>
              <a:t>vides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315" dirty="0">
                <a:latin typeface="Trebuchet MS"/>
                <a:cs typeface="Trebuchet MS"/>
              </a:rPr>
              <a:t>a</a:t>
            </a:r>
            <a:r>
              <a:rPr sz="2800" spc="-165" dirty="0">
                <a:latin typeface="Trebuchet MS"/>
                <a:cs typeface="Trebuchet MS"/>
              </a:rPr>
              <a:t>p</a:t>
            </a:r>
            <a:r>
              <a:rPr sz="2800" spc="-160" dirty="0">
                <a:latin typeface="Trebuchet MS"/>
                <a:cs typeface="Trebuchet MS"/>
              </a:rPr>
              <a:t>plicatio</a:t>
            </a:r>
            <a:r>
              <a:rPr sz="2800" spc="-215" dirty="0">
                <a:latin typeface="Trebuchet MS"/>
                <a:cs typeface="Trebuchet MS"/>
              </a:rPr>
              <a:t>n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p</a:t>
            </a:r>
            <a:r>
              <a:rPr sz="2800" spc="-130" dirty="0">
                <a:latin typeface="Trebuchet MS"/>
                <a:cs typeface="Trebuchet MS"/>
              </a:rPr>
              <a:t>r</a:t>
            </a:r>
            <a:r>
              <a:rPr sz="2800" spc="-105" dirty="0">
                <a:latin typeface="Trebuchet MS"/>
                <a:cs typeface="Trebuchet MS"/>
              </a:rPr>
              <a:t>ogr</a:t>
            </a:r>
            <a:r>
              <a:rPr sz="2800" spc="-135" dirty="0">
                <a:latin typeface="Trebuchet MS"/>
                <a:cs typeface="Trebuchet MS"/>
              </a:rPr>
              <a:t>a</a:t>
            </a:r>
            <a:r>
              <a:rPr sz="2800" spc="-170" dirty="0">
                <a:latin typeface="Trebuchet MS"/>
                <a:cs typeface="Trebuchet MS"/>
              </a:rPr>
              <a:t>m</a:t>
            </a:r>
            <a:r>
              <a:rPr sz="2800" spc="-165" dirty="0">
                <a:latin typeface="Trebuchet MS"/>
                <a:cs typeface="Trebuchet MS"/>
              </a:rPr>
              <a:t>m</a:t>
            </a:r>
            <a:r>
              <a:rPr sz="2800" spc="-175" dirty="0">
                <a:latin typeface="Trebuchet MS"/>
                <a:cs typeface="Trebuchet MS"/>
              </a:rPr>
              <a:t>in</a:t>
            </a:r>
            <a:r>
              <a:rPr sz="2800" spc="-200" dirty="0">
                <a:latin typeface="Trebuchet MS"/>
                <a:cs typeface="Trebuchet MS"/>
              </a:rPr>
              <a:t>g</a:t>
            </a:r>
            <a:r>
              <a:rPr sz="2800" spc="-25" dirty="0">
                <a:latin typeface="Trebuchet MS"/>
                <a:cs typeface="Trebuchet MS"/>
              </a:rPr>
              <a:t> </a:t>
            </a:r>
            <a:r>
              <a:rPr sz="2800" spc="-175" dirty="0">
                <a:latin typeface="Trebuchet MS"/>
                <a:cs typeface="Trebuchet MS"/>
              </a:rPr>
              <a:t>in</a:t>
            </a:r>
            <a:r>
              <a:rPr sz="2800" spc="-160" dirty="0">
                <a:latin typeface="Trebuchet MS"/>
                <a:cs typeface="Trebuchet MS"/>
              </a:rPr>
              <a:t>t</a:t>
            </a:r>
            <a:r>
              <a:rPr sz="2800" spc="-175" dirty="0">
                <a:latin typeface="Trebuchet MS"/>
                <a:cs typeface="Trebuchet MS"/>
              </a:rPr>
              <a:t>erface  </a:t>
            </a:r>
            <a:r>
              <a:rPr sz="2800" spc="-55" dirty="0">
                <a:latin typeface="Trebuchet MS"/>
                <a:cs typeface="Trebuchet MS"/>
              </a:rPr>
              <a:t>(API)</a:t>
            </a:r>
            <a:r>
              <a:rPr sz="2800" spc="-70" dirty="0">
                <a:latin typeface="Trebuchet MS"/>
                <a:cs typeface="Trebuchet MS"/>
              </a:rPr>
              <a:t> to </a:t>
            </a:r>
            <a:r>
              <a:rPr sz="2800" spc="-170" dirty="0">
                <a:latin typeface="Trebuchet MS"/>
                <a:cs typeface="Trebuchet MS"/>
              </a:rPr>
              <a:t>applications</a:t>
            </a:r>
            <a:endParaRPr sz="2800">
              <a:latin typeface="Trebuchet MS"/>
              <a:cs typeface="Trebuchet MS"/>
            </a:endParaRPr>
          </a:p>
          <a:p>
            <a:pPr marL="350520" indent="-338455">
              <a:lnSpc>
                <a:spcPct val="100000"/>
              </a:lnSpc>
              <a:buClr>
                <a:srgbClr val="000090"/>
              </a:buClr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sz="2800" spc="300" dirty="0">
                <a:latin typeface="Trebuchet MS"/>
                <a:cs typeface="Trebuchet MS"/>
              </a:rPr>
              <a:t>C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185" dirty="0">
                <a:latin typeface="Trebuchet MS"/>
                <a:cs typeface="Trebuchet MS"/>
              </a:rPr>
              <a:t>and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365" dirty="0">
                <a:latin typeface="Trebuchet MS"/>
                <a:cs typeface="Trebuchet MS"/>
              </a:rPr>
              <a:t>Java</a:t>
            </a:r>
            <a:r>
              <a:rPr sz="2800" spc="-45" dirty="0">
                <a:latin typeface="Trebuchet MS"/>
                <a:cs typeface="Trebuchet MS"/>
              </a:rPr>
              <a:t> </a:t>
            </a:r>
            <a:r>
              <a:rPr sz="2800" spc="-60" dirty="0">
                <a:latin typeface="Trebuchet MS"/>
                <a:cs typeface="Trebuchet MS"/>
              </a:rPr>
              <a:t>SSL</a:t>
            </a:r>
            <a:r>
              <a:rPr sz="2800" spc="-45" dirty="0">
                <a:latin typeface="Trebuchet MS"/>
                <a:cs typeface="Trebuchet MS"/>
              </a:rPr>
              <a:t> </a:t>
            </a:r>
            <a:r>
              <a:rPr sz="2800" spc="-180" dirty="0">
                <a:latin typeface="Trebuchet MS"/>
                <a:cs typeface="Trebuchet MS"/>
              </a:rPr>
              <a:t>libraries/classes</a:t>
            </a:r>
            <a:r>
              <a:rPr sz="2800" spc="-45" dirty="0">
                <a:latin typeface="Trebuchet MS"/>
                <a:cs typeface="Trebuchet MS"/>
              </a:rPr>
              <a:t> </a:t>
            </a:r>
            <a:r>
              <a:rPr sz="2800" spc="-180" dirty="0">
                <a:latin typeface="Trebuchet MS"/>
                <a:cs typeface="Trebuchet MS"/>
              </a:rPr>
              <a:t>readily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229" dirty="0">
                <a:latin typeface="Trebuchet MS"/>
                <a:cs typeface="Trebuchet MS"/>
              </a:rPr>
              <a:t>available</a:t>
            </a:r>
            <a:endParaRPr sz="2800">
              <a:latin typeface="Trebuchet MS"/>
              <a:cs typeface="Trebuchet MS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6363" y="1031747"/>
            <a:ext cx="3656076" cy="17373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7913369" y="6541340"/>
            <a:ext cx="980440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90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12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202438"/>
            <a:ext cx="684847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45" dirty="0">
                <a:solidFill>
                  <a:srgbClr val="000099"/>
                </a:solidFill>
                <a:latin typeface="Trebuchet MS"/>
                <a:cs typeface="Trebuchet MS"/>
              </a:rPr>
              <a:t>Could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70" dirty="0">
                <a:solidFill>
                  <a:srgbClr val="000099"/>
                </a:solidFill>
                <a:latin typeface="Trebuchet MS"/>
                <a:cs typeface="Trebuchet MS"/>
              </a:rPr>
              <a:t>do</a:t>
            </a:r>
            <a:r>
              <a:rPr sz="4400" spc="-13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10" dirty="0">
                <a:solidFill>
                  <a:srgbClr val="000099"/>
                </a:solidFill>
                <a:latin typeface="Trebuchet MS"/>
                <a:cs typeface="Trebuchet MS"/>
              </a:rPr>
              <a:t>something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35" dirty="0">
                <a:solidFill>
                  <a:srgbClr val="000099"/>
                </a:solidFill>
                <a:latin typeface="Trebuchet MS"/>
                <a:cs typeface="Trebuchet MS"/>
              </a:rPr>
              <a:t>lik</a:t>
            </a:r>
            <a:r>
              <a:rPr sz="4400" spc="-34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30" dirty="0">
                <a:solidFill>
                  <a:srgbClr val="000099"/>
                </a:solidFill>
                <a:latin typeface="Trebuchet MS"/>
                <a:cs typeface="Trebuchet MS"/>
              </a:rPr>
              <a:t>P</a:t>
            </a:r>
            <a:r>
              <a:rPr sz="4400" spc="55" dirty="0">
                <a:solidFill>
                  <a:srgbClr val="000099"/>
                </a:solidFill>
                <a:latin typeface="Trebuchet MS"/>
                <a:cs typeface="Trebuchet MS"/>
              </a:rPr>
              <a:t>G</a:t>
            </a:r>
            <a:r>
              <a:rPr sz="4400" spc="-430" dirty="0">
                <a:solidFill>
                  <a:srgbClr val="000099"/>
                </a:solidFill>
                <a:latin typeface="Trebuchet MS"/>
                <a:cs typeface="Trebuchet MS"/>
              </a:rPr>
              <a:t>P: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4027" y="4881498"/>
            <a:ext cx="809498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indent="-338455">
              <a:lnSpc>
                <a:spcPct val="100000"/>
              </a:lnSpc>
              <a:spcBef>
                <a:spcPts val="100"/>
              </a:spcBef>
              <a:buClr>
                <a:srgbClr val="000099"/>
              </a:buClr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sz="2400" spc="-135" dirty="0">
                <a:latin typeface="Trebuchet MS"/>
                <a:cs typeface="Trebuchet MS"/>
              </a:rPr>
              <a:t>but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60" dirty="0">
                <a:latin typeface="Trebuchet MS"/>
                <a:cs typeface="Trebuchet MS"/>
              </a:rPr>
              <a:t>wan</a:t>
            </a:r>
            <a:r>
              <a:rPr sz="2400" spc="-105" dirty="0">
                <a:latin typeface="Trebuchet MS"/>
                <a:cs typeface="Trebuchet MS"/>
              </a:rPr>
              <a:t>t</a:t>
            </a:r>
            <a:r>
              <a:rPr sz="2400" spc="-60" dirty="0">
                <a:latin typeface="Trebuchet MS"/>
                <a:cs typeface="Trebuchet MS"/>
              </a:rPr>
              <a:t> to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send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70" dirty="0">
                <a:latin typeface="Trebuchet MS"/>
                <a:cs typeface="Trebuchet MS"/>
              </a:rPr>
              <a:t>b</a:t>
            </a:r>
            <a:r>
              <a:rPr sz="2400" spc="-160" dirty="0">
                <a:latin typeface="Trebuchet MS"/>
                <a:cs typeface="Trebuchet MS"/>
              </a:rPr>
              <a:t>y</a:t>
            </a:r>
            <a:r>
              <a:rPr sz="2400" spc="-125" dirty="0">
                <a:latin typeface="Trebuchet MS"/>
                <a:cs typeface="Trebuchet MS"/>
              </a:rPr>
              <a:t>t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65" dirty="0">
                <a:latin typeface="Trebuchet MS"/>
                <a:cs typeface="Trebuchet MS"/>
              </a:rPr>
              <a:t>st</a:t>
            </a:r>
            <a:r>
              <a:rPr sz="2400" spc="-110" dirty="0">
                <a:latin typeface="Trebuchet MS"/>
                <a:cs typeface="Trebuchet MS"/>
              </a:rPr>
              <a:t>r</a:t>
            </a:r>
            <a:r>
              <a:rPr sz="2400" spc="-150" dirty="0">
                <a:latin typeface="Trebuchet MS"/>
                <a:cs typeface="Trebuchet MS"/>
              </a:rPr>
              <a:t>eams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95" dirty="0">
                <a:latin typeface="Trebuchet MS"/>
                <a:cs typeface="Trebuchet MS"/>
              </a:rPr>
              <a:t>&amp;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60" dirty="0">
                <a:latin typeface="Trebuchet MS"/>
                <a:cs typeface="Trebuchet MS"/>
              </a:rPr>
              <a:t>i</a:t>
            </a:r>
            <a:r>
              <a:rPr sz="2400" spc="-145" dirty="0">
                <a:latin typeface="Trebuchet MS"/>
                <a:cs typeface="Trebuchet MS"/>
              </a:rPr>
              <a:t>nte</a:t>
            </a:r>
            <a:r>
              <a:rPr sz="2400" spc="-95" dirty="0">
                <a:latin typeface="Trebuchet MS"/>
                <a:cs typeface="Trebuchet MS"/>
              </a:rPr>
              <a:t>r</a:t>
            </a:r>
            <a:r>
              <a:rPr sz="2400" spc="-140" dirty="0">
                <a:latin typeface="Trebuchet MS"/>
                <a:cs typeface="Trebuchet MS"/>
              </a:rPr>
              <a:t>a</a:t>
            </a:r>
            <a:r>
              <a:rPr sz="2400" spc="-165" dirty="0">
                <a:latin typeface="Trebuchet MS"/>
                <a:cs typeface="Trebuchet MS"/>
              </a:rPr>
              <a:t>c</a:t>
            </a:r>
            <a:r>
              <a:rPr sz="2400" spc="-125" dirty="0">
                <a:latin typeface="Trebuchet MS"/>
                <a:cs typeface="Trebuchet MS"/>
              </a:rPr>
              <a:t>t</a:t>
            </a:r>
            <a:r>
              <a:rPr sz="2400" spc="-110" dirty="0">
                <a:latin typeface="Trebuchet MS"/>
                <a:cs typeface="Trebuchet MS"/>
              </a:rPr>
              <a:t>i</a:t>
            </a:r>
            <a:r>
              <a:rPr sz="2400" spc="-225" dirty="0">
                <a:latin typeface="Trebuchet MS"/>
                <a:cs typeface="Trebuchet MS"/>
              </a:rPr>
              <a:t>v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r>
              <a:rPr sz="2400" spc="-85" dirty="0">
                <a:latin typeface="Trebuchet MS"/>
                <a:cs typeface="Trebuchet MS"/>
              </a:rPr>
              <a:t> </a:t>
            </a:r>
            <a:r>
              <a:rPr sz="2400" spc="-185" dirty="0">
                <a:latin typeface="Trebuchet MS"/>
                <a:cs typeface="Trebuchet MS"/>
              </a:rPr>
              <a:t>data</a:t>
            </a:r>
            <a:endParaRPr sz="2400">
              <a:latin typeface="Trebuchet MS"/>
              <a:cs typeface="Trebuchet MS"/>
            </a:endParaRPr>
          </a:p>
          <a:p>
            <a:pPr marL="350520" indent="-338455">
              <a:lnSpc>
                <a:spcPct val="100000"/>
              </a:lnSpc>
              <a:buClr>
                <a:srgbClr val="000099"/>
              </a:buClr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sz="2400" spc="-160" dirty="0">
                <a:latin typeface="Trebuchet MS"/>
                <a:cs typeface="Trebuchet MS"/>
              </a:rPr>
              <a:t>wan</a:t>
            </a:r>
            <a:r>
              <a:rPr sz="2400" spc="-105" dirty="0">
                <a:latin typeface="Trebuchet MS"/>
                <a:cs typeface="Trebuchet MS"/>
              </a:rPr>
              <a:t>t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20" dirty="0">
                <a:latin typeface="Trebuchet MS"/>
                <a:cs typeface="Trebuchet MS"/>
              </a:rPr>
              <a:t>set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20" dirty="0">
                <a:latin typeface="Trebuchet MS"/>
                <a:cs typeface="Trebuchet MS"/>
              </a:rPr>
              <a:t>o</a:t>
            </a:r>
            <a:r>
              <a:rPr sz="2400" spc="-290" dirty="0">
                <a:latin typeface="Trebuchet MS"/>
                <a:cs typeface="Trebuchet MS"/>
              </a:rPr>
              <a:t>f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sec</a:t>
            </a:r>
            <a:r>
              <a:rPr sz="2400" spc="-40" dirty="0">
                <a:latin typeface="Trebuchet MS"/>
                <a:cs typeface="Trebuchet MS"/>
              </a:rPr>
              <a:t>r</a:t>
            </a:r>
            <a:r>
              <a:rPr sz="2400" spc="-160" dirty="0">
                <a:latin typeface="Trebuchet MS"/>
                <a:cs typeface="Trebuchet MS"/>
              </a:rPr>
              <a:t>et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k</a:t>
            </a:r>
            <a:r>
              <a:rPr sz="2400" spc="-195" dirty="0">
                <a:latin typeface="Trebuchet MS"/>
                <a:cs typeface="Trebuchet MS"/>
              </a:rPr>
              <a:t>e</a:t>
            </a:r>
            <a:r>
              <a:rPr sz="2400" spc="-95" dirty="0">
                <a:latin typeface="Trebuchet MS"/>
                <a:cs typeface="Trebuchet MS"/>
              </a:rPr>
              <a:t>ys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315" dirty="0">
                <a:latin typeface="Trebuchet MS"/>
                <a:cs typeface="Trebuchet MS"/>
              </a:rPr>
              <a:t>f</a:t>
            </a:r>
            <a:r>
              <a:rPr sz="2400" spc="25" dirty="0">
                <a:latin typeface="Trebuchet MS"/>
                <a:cs typeface="Trebuchet MS"/>
              </a:rPr>
              <a:t>or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enti</a:t>
            </a:r>
            <a:r>
              <a:rPr sz="2400" spc="-40" dirty="0">
                <a:latin typeface="Trebuchet MS"/>
                <a:cs typeface="Trebuchet MS"/>
              </a:rPr>
              <a:t>r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connect</a:t>
            </a:r>
            <a:r>
              <a:rPr sz="2400" spc="-85" dirty="0">
                <a:latin typeface="Trebuchet MS"/>
                <a:cs typeface="Trebuchet MS"/>
              </a:rPr>
              <a:t>ion</a:t>
            </a:r>
            <a:endParaRPr sz="2400">
              <a:latin typeface="Trebuchet MS"/>
              <a:cs typeface="Trebuchet MS"/>
            </a:endParaRPr>
          </a:p>
          <a:p>
            <a:pPr marL="350520" indent="-338455">
              <a:lnSpc>
                <a:spcPct val="100000"/>
              </a:lnSpc>
              <a:buClr>
                <a:srgbClr val="000099"/>
              </a:buClr>
              <a:buFont typeface="Wingdings"/>
              <a:buChar char=""/>
              <a:tabLst>
                <a:tab pos="350520" algn="l"/>
                <a:tab pos="351155" algn="l"/>
              </a:tabLst>
            </a:pPr>
            <a:r>
              <a:rPr sz="2400" spc="-145" dirty="0">
                <a:latin typeface="Trebuchet MS"/>
                <a:cs typeface="Trebuchet MS"/>
              </a:rPr>
              <a:t>want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certificate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exchange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as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20" dirty="0">
                <a:latin typeface="Trebuchet MS"/>
                <a:cs typeface="Trebuchet MS"/>
              </a:rPr>
              <a:t>part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of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protocol:</a:t>
            </a:r>
            <a:r>
              <a:rPr sz="2400" spc="-28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handshake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phase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20063" y="1606105"/>
            <a:ext cx="2122805" cy="632460"/>
            <a:chOff x="1520063" y="1606105"/>
            <a:chExt cx="2122805" cy="632460"/>
          </a:xfrm>
        </p:grpSpPr>
        <p:sp>
          <p:nvSpPr>
            <p:cNvPr id="5" name="object 5"/>
            <p:cNvSpPr/>
            <p:nvPr/>
          </p:nvSpPr>
          <p:spPr>
            <a:xfrm>
              <a:off x="1520063" y="1779015"/>
              <a:ext cx="2122805" cy="459105"/>
            </a:xfrm>
            <a:custGeom>
              <a:avLst/>
              <a:gdLst/>
              <a:ahLst/>
              <a:cxnLst/>
              <a:rect l="l" t="t" r="r" b="b"/>
              <a:pathLst>
                <a:path w="2122804" h="459105">
                  <a:moveTo>
                    <a:pt x="359791" y="56642"/>
                  </a:moveTo>
                  <a:lnTo>
                    <a:pt x="322033" y="37973"/>
                  </a:lnTo>
                  <a:lnTo>
                    <a:pt x="245237" y="0"/>
                  </a:lnTo>
                  <a:lnTo>
                    <a:pt x="245402" y="38061"/>
                  </a:lnTo>
                  <a:lnTo>
                    <a:pt x="0" y="39116"/>
                  </a:lnTo>
                  <a:lnTo>
                    <a:pt x="254" y="77216"/>
                  </a:lnTo>
                  <a:lnTo>
                    <a:pt x="245567" y="76161"/>
                  </a:lnTo>
                  <a:lnTo>
                    <a:pt x="245745" y="114300"/>
                  </a:lnTo>
                  <a:lnTo>
                    <a:pt x="359791" y="56642"/>
                  </a:lnTo>
                  <a:close/>
                </a:path>
                <a:path w="2122804" h="459105">
                  <a:moveTo>
                    <a:pt x="2122297" y="344678"/>
                  </a:moveTo>
                  <a:lnTo>
                    <a:pt x="2084197" y="344678"/>
                  </a:lnTo>
                  <a:lnTo>
                    <a:pt x="2084197" y="71120"/>
                  </a:lnTo>
                  <a:lnTo>
                    <a:pt x="2084197" y="52070"/>
                  </a:lnTo>
                  <a:lnTo>
                    <a:pt x="2082698" y="44653"/>
                  </a:lnTo>
                  <a:lnTo>
                    <a:pt x="2078621" y="38595"/>
                  </a:lnTo>
                  <a:lnTo>
                    <a:pt x="2072563" y="34518"/>
                  </a:lnTo>
                  <a:lnTo>
                    <a:pt x="2065147" y="33020"/>
                  </a:lnTo>
                  <a:lnTo>
                    <a:pt x="1076071" y="33020"/>
                  </a:lnTo>
                  <a:lnTo>
                    <a:pt x="1076071" y="71120"/>
                  </a:lnTo>
                  <a:lnTo>
                    <a:pt x="2046097" y="71120"/>
                  </a:lnTo>
                  <a:lnTo>
                    <a:pt x="2046097" y="344678"/>
                  </a:lnTo>
                  <a:lnTo>
                    <a:pt x="2007997" y="344678"/>
                  </a:lnTo>
                  <a:lnTo>
                    <a:pt x="2065147" y="458978"/>
                  </a:lnTo>
                  <a:lnTo>
                    <a:pt x="2112772" y="363728"/>
                  </a:lnTo>
                  <a:lnTo>
                    <a:pt x="2122297" y="3446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69948" y="1610867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754380" y="0"/>
                  </a:moveTo>
                  <a:lnTo>
                    <a:pt x="0" y="0"/>
                  </a:lnTo>
                  <a:lnTo>
                    <a:pt x="0" y="449579"/>
                  </a:lnTo>
                  <a:lnTo>
                    <a:pt x="754380" y="449579"/>
                  </a:lnTo>
                  <a:lnTo>
                    <a:pt x="7543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69948" y="1610867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0" y="449579"/>
                  </a:moveTo>
                  <a:lnTo>
                    <a:pt x="754380" y="449579"/>
                  </a:lnTo>
                  <a:lnTo>
                    <a:pt x="754380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060829" y="1400936"/>
            <a:ext cx="406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dirty="0">
                <a:latin typeface="Arial MT"/>
                <a:cs typeface="Arial MT"/>
              </a:rPr>
              <a:t>H</a:t>
            </a:r>
            <a:r>
              <a:rPr sz="1800" spc="-180" dirty="0">
                <a:latin typeface="Arial MT"/>
                <a:cs typeface="Arial MT"/>
              </a:rPr>
              <a:t>(</a:t>
            </a:r>
            <a:r>
              <a:rPr sz="6000" spc="-667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735389" y="1589341"/>
            <a:ext cx="763905" cy="459105"/>
            <a:chOff x="2735389" y="1589341"/>
            <a:chExt cx="763905" cy="459105"/>
          </a:xfrm>
        </p:grpSpPr>
        <p:sp>
          <p:nvSpPr>
            <p:cNvPr id="10" name="object 10"/>
            <p:cNvSpPr/>
            <p:nvPr/>
          </p:nvSpPr>
          <p:spPr>
            <a:xfrm>
              <a:off x="2740151" y="1594103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80">
                  <a:moveTo>
                    <a:pt x="754379" y="0"/>
                  </a:moveTo>
                  <a:lnTo>
                    <a:pt x="0" y="0"/>
                  </a:lnTo>
                  <a:lnTo>
                    <a:pt x="0" y="449579"/>
                  </a:lnTo>
                  <a:lnTo>
                    <a:pt x="754379" y="449579"/>
                  </a:lnTo>
                  <a:lnTo>
                    <a:pt x="754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740151" y="1594103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80">
                  <a:moveTo>
                    <a:pt x="0" y="449579"/>
                  </a:moveTo>
                  <a:lnTo>
                    <a:pt x="754379" y="449579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2802001" y="1676780"/>
            <a:ext cx="5791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A</a:t>
            </a:r>
            <a:r>
              <a:rPr sz="1800" spc="-5" dirty="0">
                <a:latin typeface="Arial MT"/>
                <a:cs typeface="Arial MT"/>
              </a:rPr>
              <a:t>(</a:t>
            </a:r>
            <a:r>
              <a:rPr sz="1800" spc="-7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56560" y="1261998"/>
            <a:ext cx="3841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25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410711" y="2281427"/>
            <a:ext cx="376555" cy="335280"/>
          </a:xfrm>
          <a:custGeom>
            <a:avLst/>
            <a:gdLst/>
            <a:ahLst/>
            <a:cxnLst/>
            <a:rect l="l" t="t" r="r" b="b"/>
            <a:pathLst>
              <a:path w="376554" h="335280">
                <a:moveTo>
                  <a:pt x="0" y="167639"/>
                </a:moveTo>
                <a:lnTo>
                  <a:pt x="6727" y="123075"/>
                </a:lnTo>
                <a:lnTo>
                  <a:pt x="25710" y="83029"/>
                </a:lnTo>
                <a:lnTo>
                  <a:pt x="55149" y="49101"/>
                </a:lnTo>
                <a:lnTo>
                  <a:pt x="93246" y="22888"/>
                </a:lnTo>
                <a:lnTo>
                  <a:pt x="138200" y="5988"/>
                </a:lnTo>
                <a:lnTo>
                  <a:pt x="188213" y="0"/>
                </a:lnTo>
                <a:lnTo>
                  <a:pt x="238227" y="5988"/>
                </a:lnTo>
                <a:lnTo>
                  <a:pt x="283181" y="22888"/>
                </a:lnTo>
                <a:lnTo>
                  <a:pt x="321278" y="49101"/>
                </a:lnTo>
                <a:lnTo>
                  <a:pt x="350717" y="83029"/>
                </a:lnTo>
                <a:lnTo>
                  <a:pt x="369700" y="123075"/>
                </a:lnTo>
                <a:lnTo>
                  <a:pt x="376427" y="167639"/>
                </a:lnTo>
                <a:lnTo>
                  <a:pt x="369700" y="212204"/>
                </a:lnTo>
                <a:lnTo>
                  <a:pt x="350717" y="252250"/>
                </a:lnTo>
                <a:lnTo>
                  <a:pt x="321278" y="286178"/>
                </a:lnTo>
                <a:lnTo>
                  <a:pt x="283181" y="312391"/>
                </a:lnTo>
                <a:lnTo>
                  <a:pt x="238227" y="329291"/>
                </a:lnTo>
                <a:lnTo>
                  <a:pt x="188213" y="335280"/>
                </a:lnTo>
                <a:lnTo>
                  <a:pt x="138200" y="329291"/>
                </a:lnTo>
                <a:lnTo>
                  <a:pt x="93246" y="312391"/>
                </a:lnTo>
                <a:lnTo>
                  <a:pt x="55149" y="286178"/>
                </a:lnTo>
                <a:lnTo>
                  <a:pt x="25710" y="252250"/>
                </a:lnTo>
                <a:lnTo>
                  <a:pt x="6727" y="212204"/>
                </a:lnTo>
                <a:lnTo>
                  <a:pt x="0" y="1676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497707" y="2204085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44823" y="1495805"/>
            <a:ext cx="10248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A</a:t>
            </a:r>
            <a:r>
              <a:rPr sz="1800" spc="-5" dirty="0">
                <a:latin typeface="Arial MT"/>
                <a:cs typeface="Arial MT"/>
              </a:rPr>
              <a:t>(H(m))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12209" y="1332357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648205" y="2666238"/>
            <a:ext cx="2017395" cy="410845"/>
          </a:xfrm>
          <a:custGeom>
            <a:avLst/>
            <a:gdLst/>
            <a:ahLst/>
            <a:cxnLst/>
            <a:rect l="l" t="t" r="r" b="b"/>
            <a:pathLst>
              <a:path w="2017395" h="410844">
                <a:moveTo>
                  <a:pt x="1940814" y="372617"/>
                </a:moveTo>
                <a:lnTo>
                  <a:pt x="0" y="372617"/>
                </a:lnTo>
                <a:lnTo>
                  <a:pt x="0" y="410717"/>
                </a:lnTo>
                <a:lnTo>
                  <a:pt x="1959864" y="410717"/>
                </a:lnTo>
                <a:lnTo>
                  <a:pt x="1967287" y="409223"/>
                </a:lnTo>
                <a:lnTo>
                  <a:pt x="1973341" y="405145"/>
                </a:lnTo>
                <a:lnTo>
                  <a:pt x="1977419" y="399091"/>
                </a:lnTo>
                <a:lnTo>
                  <a:pt x="1978914" y="391667"/>
                </a:lnTo>
                <a:lnTo>
                  <a:pt x="1940814" y="391667"/>
                </a:lnTo>
                <a:lnTo>
                  <a:pt x="1940814" y="372617"/>
                </a:lnTo>
                <a:close/>
              </a:path>
              <a:path w="2017395" h="410844">
                <a:moveTo>
                  <a:pt x="1978914" y="95250"/>
                </a:moveTo>
                <a:lnTo>
                  <a:pt x="1940814" y="95250"/>
                </a:lnTo>
                <a:lnTo>
                  <a:pt x="1940814" y="391667"/>
                </a:lnTo>
                <a:lnTo>
                  <a:pt x="1959864" y="372617"/>
                </a:lnTo>
                <a:lnTo>
                  <a:pt x="1978914" y="372617"/>
                </a:lnTo>
                <a:lnTo>
                  <a:pt x="1978914" y="95250"/>
                </a:lnTo>
                <a:close/>
              </a:path>
              <a:path w="2017395" h="410844">
                <a:moveTo>
                  <a:pt x="1978914" y="372617"/>
                </a:moveTo>
                <a:lnTo>
                  <a:pt x="1959864" y="372617"/>
                </a:lnTo>
                <a:lnTo>
                  <a:pt x="1940814" y="391667"/>
                </a:lnTo>
                <a:lnTo>
                  <a:pt x="1978914" y="391667"/>
                </a:lnTo>
                <a:lnTo>
                  <a:pt x="1978914" y="372617"/>
                </a:lnTo>
                <a:close/>
              </a:path>
              <a:path w="2017395" h="410844">
                <a:moveTo>
                  <a:pt x="1959864" y="0"/>
                </a:moveTo>
                <a:lnTo>
                  <a:pt x="1902714" y="114300"/>
                </a:lnTo>
                <a:lnTo>
                  <a:pt x="1940814" y="114300"/>
                </a:lnTo>
                <a:lnTo>
                  <a:pt x="1940814" y="95250"/>
                </a:lnTo>
                <a:lnTo>
                  <a:pt x="2007489" y="95250"/>
                </a:lnTo>
                <a:lnTo>
                  <a:pt x="1959864" y="0"/>
                </a:lnTo>
                <a:close/>
              </a:path>
              <a:path w="2017395" h="410844">
                <a:moveTo>
                  <a:pt x="2007489" y="95250"/>
                </a:moveTo>
                <a:lnTo>
                  <a:pt x="1978914" y="95250"/>
                </a:lnTo>
                <a:lnTo>
                  <a:pt x="1978914" y="114300"/>
                </a:lnTo>
                <a:lnTo>
                  <a:pt x="2017014" y="114300"/>
                </a:lnTo>
                <a:lnTo>
                  <a:pt x="2007489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271777" y="1642110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894457" y="1229613"/>
            <a:ext cx="16065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A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16657" y="978153"/>
            <a:ext cx="3282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700" spc="82" baseline="-30864" dirty="0">
                <a:latin typeface="Arial MT"/>
                <a:cs typeface="Arial MT"/>
              </a:rPr>
              <a:t>K</a:t>
            </a:r>
            <a:r>
              <a:rPr sz="2000" spc="55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048653" y="1173071"/>
            <a:ext cx="6926580" cy="2332355"/>
            <a:chOff x="1048653" y="1173071"/>
            <a:chExt cx="6926580" cy="2332355"/>
          </a:xfrm>
        </p:grpSpPr>
        <p:sp>
          <p:nvSpPr>
            <p:cNvPr id="23" name="object 23"/>
            <p:cNvSpPr/>
            <p:nvPr/>
          </p:nvSpPr>
          <p:spPr>
            <a:xfrm>
              <a:off x="3086353" y="1226565"/>
              <a:ext cx="76200" cy="363220"/>
            </a:xfrm>
            <a:custGeom>
              <a:avLst/>
              <a:gdLst/>
              <a:ahLst/>
              <a:cxnLst/>
              <a:rect l="l" t="t" r="r" b="b"/>
              <a:pathLst>
                <a:path w="76200" h="363219">
                  <a:moveTo>
                    <a:pt x="33527" y="0"/>
                  </a:moveTo>
                  <a:lnTo>
                    <a:pt x="20827" y="508"/>
                  </a:lnTo>
                  <a:lnTo>
                    <a:pt x="22732" y="51308"/>
                  </a:lnTo>
                  <a:lnTo>
                    <a:pt x="35432" y="50800"/>
                  </a:lnTo>
                  <a:lnTo>
                    <a:pt x="33527" y="0"/>
                  </a:lnTo>
                  <a:close/>
                </a:path>
                <a:path w="76200" h="363219">
                  <a:moveTo>
                    <a:pt x="36829" y="88900"/>
                  </a:moveTo>
                  <a:lnTo>
                    <a:pt x="24129" y="89281"/>
                  </a:lnTo>
                  <a:lnTo>
                    <a:pt x="26162" y="140081"/>
                  </a:lnTo>
                  <a:lnTo>
                    <a:pt x="38862" y="139573"/>
                  </a:lnTo>
                  <a:lnTo>
                    <a:pt x="36829" y="88900"/>
                  </a:lnTo>
                  <a:close/>
                </a:path>
                <a:path w="76200" h="363219">
                  <a:moveTo>
                    <a:pt x="40258" y="177673"/>
                  </a:moveTo>
                  <a:lnTo>
                    <a:pt x="27558" y="178181"/>
                  </a:lnTo>
                  <a:lnTo>
                    <a:pt x="29463" y="228981"/>
                  </a:lnTo>
                  <a:lnTo>
                    <a:pt x="42163" y="228473"/>
                  </a:lnTo>
                  <a:lnTo>
                    <a:pt x="40258" y="177673"/>
                  </a:lnTo>
                  <a:close/>
                </a:path>
                <a:path w="76200" h="363219">
                  <a:moveTo>
                    <a:pt x="31640" y="287075"/>
                  </a:moveTo>
                  <a:lnTo>
                    <a:pt x="0" y="288289"/>
                  </a:lnTo>
                  <a:lnTo>
                    <a:pt x="40893" y="362966"/>
                  </a:lnTo>
                  <a:lnTo>
                    <a:pt x="69566" y="299720"/>
                  </a:lnTo>
                  <a:lnTo>
                    <a:pt x="32131" y="299720"/>
                  </a:lnTo>
                  <a:lnTo>
                    <a:pt x="31640" y="287075"/>
                  </a:lnTo>
                  <a:close/>
                </a:path>
                <a:path w="76200" h="363219">
                  <a:moveTo>
                    <a:pt x="44339" y="286587"/>
                  </a:moveTo>
                  <a:lnTo>
                    <a:pt x="31640" y="287075"/>
                  </a:lnTo>
                  <a:lnTo>
                    <a:pt x="32131" y="299720"/>
                  </a:lnTo>
                  <a:lnTo>
                    <a:pt x="44831" y="299212"/>
                  </a:lnTo>
                  <a:lnTo>
                    <a:pt x="44339" y="286587"/>
                  </a:lnTo>
                  <a:close/>
                </a:path>
                <a:path w="76200" h="363219">
                  <a:moveTo>
                    <a:pt x="76072" y="285369"/>
                  </a:moveTo>
                  <a:lnTo>
                    <a:pt x="44339" y="286587"/>
                  </a:lnTo>
                  <a:lnTo>
                    <a:pt x="44831" y="299212"/>
                  </a:lnTo>
                  <a:lnTo>
                    <a:pt x="32131" y="299720"/>
                  </a:lnTo>
                  <a:lnTo>
                    <a:pt x="69566" y="299720"/>
                  </a:lnTo>
                  <a:lnTo>
                    <a:pt x="76072" y="285369"/>
                  </a:lnTo>
                  <a:close/>
                </a:path>
                <a:path w="76200" h="363219">
                  <a:moveTo>
                    <a:pt x="43560" y="266573"/>
                  </a:moveTo>
                  <a:lnTo>
                    <a:pt x="30860" y="266954"/>
                  </a:lnTo>
                  <a:lnTo>
                    <a:pt x="31640" y="287075"/>
                  </a:lnTo>
                  <a:lnTo>
                    <a:pt x="44339" y="286587"/>
                  </a:lnTo>
                  <a:lnTo>
                    <a:pt x="43560" y="266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371686" y="1182738"/>
              <a:ext cx="384810" cy="183515"/>
            </a:xfrm>
            <a:custGeom>
              <a:avLst/>
              <a:gdLst/>
              <a:ahLst/>
              <a:cxnLst/>
              <a:rect l="l" t="t" r="r" b="b"/>
              <a:pathLst>
                <a:path w="384810" h="183515">
                  <a:moveTo>
                    <a:pt x="384454" y="61658"/>
                  </a:moveTo>
                  <a:lnTo>
                    <a:pt x="343573" y="34226"/>
                  </a:lnTo>
                  <a:lnTo>
                    <a:pt x="311658" y="43230"/>
                  </a:lnTo>
                  <a:lnTo>
                    <a:pt x="281978" y="24815"/>
                  </a:lnTo>
                  <a:lnTo>
                    <a:pt x="232651" y="44805"/>
                  </a:lnTo>
                  <a:lnTo>
                    <a:pt x="212471" y="30568"/>
                  </a:lnTo>
                  <a:lnTo>
                    <a:pt x="181216" y="45847"/>
                  </a:lnTo>
                  <a:lnTo>
                    <a:pt x="171577" y="18948"/>
                  </a:lnTo>
                  <a:lnTo>
                    <a:pt x="141376" y="36830"/>
                  </a:lnTo>
                  <a:lnTo>
                    <a:pt x="101028" y="14782"/>
                  </a:lnTo>
                  <a:lnTo>
                    <a:pt x="101028" y="73152"/>
                  </a:lnTo>
                  <a:lnTo>
                    <a:pt x="92456" y="103708"/>
                  </a:lnTo>
                  <a:lnTo>
                    <a:pt x="75044" y="120548"/>
                  </a:lnTo>
                  <a:lnTo>
                    <a:pt x="62776" y="122643"/>
                  </a:lnTo>
                  <a:lnTo>
                    <a:pt x="53797" y="118465"/>
                  </a:lnTo>
                  <a:lnTo>
                    <a:pt x="46278" y="111671"/>
                  </a:lnTo>
                  <a:lnTo>
                    <a:pt x="36258" y="101092"/>
                  </a:lnTo>
                  <a:lnTo>
                    <a:pt x="42024" y="82029"/>
                  </a:lnTo>
                  <a:lnTo>
                    <a:pt x="51257" y="68808"/>
                  </a:lnTo>
                  <a:lnTo>
                    <a:pt x="80835" y="55778"/>
                  </a:lnTo>
                  <a:lnTo>
                    <a:pt x="101028" y="73152"/>
                  </a:lnTo>
                  <a:lnTo>
                    <a:pt x="101028" y="14782"/>
                  </a:lnTo>
                  <a:lnTo>
                    <a:pt x="73977" y="0"/>
                  </a:lnTo>
                  <a:lnTo>
                    <a:pt x="18059" y="30505"/>
                  </a:lnTo>
                  <a:lnTo>
                    <a:pt x="14897" y="27165"/>
                  </a:lnTo>
                  <a:lnTo>
                    <a:pt x="0" y="47282"/>
                  </a:lnTo>
                  <a:lnTo>
                    <a:pt x="6515" y="52717"/>
                  </a:lnTo>
                  <a:lnTo>
                    <a:pt x="4864" y="129959"/>
                  </a:lnTo>
                  <a:lnTo>
                    <a:pt x="51028" y="181025"/>
                  </a:lnTo>
                  <a:lnTo>
                    <a:pt x="97853" y="183248"/>
                  </a:lnTo>
                  <a:lnTo>
                    <a:pt x="160502" y="129959"/>
                  </a:lnTo>
                  <a:lnTo>
                    <a:pt x="189115" y="144195"/>
                  </a:lnTo>
                  <a:lnTo>
                    <a:pt x="191236" y="103708"/>
                  </a:lnTo>
                  <a:lnTo>
                    <a:pt x="377075" y="76936"/>
                  </a:lnTo>
                  <a:lnTo>
                    <a:pt x="384454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64951" y="1173071"/>
              <a:ext cx="398060" cy="200220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8653" y="2139695"/>
              <a:ext cx="502778" cy="626191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3783330" y="2369819"/>
              <a:ext cx="508000" cy="114300"/>
            </a:xfrm>
            <a:custGeom>
              <a:avLst/>
              <a:gdLst/>
              <a:ahLst/>
              <a:cxnLst/>
              <a:rect l="l" t="t" r="r" b="b"/>
              <a:pathLst>
                <a:path w="508000" h="114300">
                  <a:moveTo>
                    <a:pt x="393192" y="0"/>
                  </a:moveTo>
                  <a:lnTo>
                    <a:pt x="393192" y="114300"/>
                  </a:lnTo>
                  <a:lnTo>
                    <a:pt x="469392" y="76200"/>
                  </a:lnTo>
                  <a:lnTo>
                    <a:pt x="412242" y="76200"/>
                  </a:lnTo>
                  <a:lnTo>
                    <a:pt x="412242" y="38100"/>
                  </a:lnTo>
                  <a:lnTo>
                    <a:pt x="469392" y="38100"/>
                  </a:lnTo>
                  <a:lnTo>
                    <a:pt x="393192" y="0"/>
                  </a:lnTo>
                  <a:close/>
                </a:path>
                <a:path w="508000" h="114300">
                  <a:moveTo>
                    <a:pt x="393192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393192" y="76200"/>
                  </a:lnTo>
                  <a:lnTo>
                    <a:pt x="393192" y="38100"/>
                  </a:lnTo>
                  <a:close/>
                </a:path>
                <a:path w="508000" h="114300">
                  <a:moveTo>
                    <a:pt x="469392" y="38100"/>
                  </a:moveTo>
                  <a:lnTo>
                    <a:pt x="412242" y="38100"/>
                  </a:lnTo>
                  <a:lnTo>
                    <a:pt x="412242" y="76200"/>
                  </a:lnTo>
                  <a:lnTo>
                    <a:pt x="469392" y="76200"/>
                  </a:lnTo>
                  <a:lnTo>
                    <a:pt x="507492" y="57150"/>
                  </a:lnTo>
                  <a:lnTo>
                    <a:pt x="469392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279391" y="2231136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79" h="448310">
                  <a:moveTo>
                    <a:pt x="754379" y="0"/>
                  </a:moveTo>
                  <a:lnTo>
                    <a:pt x="0" y="0"/>
                  </a:lnTo>
                  <a:lnTo>
                    <a:pt x="0" y="448056"/>
                  </a:lnTo>
                  <a:lnTo>
                    <a:pt x="754379" y="448056"/>
                  </a:lnTo>
                  <a:lnTo>
                    <a:pt x="754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279391" y="2231136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79" h="448310">
                  <a:moveTo>
                    <a:pt x="0" y="448056"/>
                  </a:moveTo>
                  <a:lnTo>
                    <a:pt x="754379" y="448056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805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9992" y="2665839"/>
              <a:ext cx="1934892" cy="839545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1352803" y="2913329"/>
            <a:ext cx="2381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5291015" y="1665323"/>
            <a:ext cx="396875" cy="200660"/>
            <a:chOff x="5291015" y="1665323"/>
            <a:chExt cx="396875" cy="200660"/>
          </a:xfrm>
        </p:grpSpPr>
        <p:sp>
          <p:nvSpPr>
            <p:cNvPr id="33" name="object 33"/>
            <p:cNvSpPr/>
            <p:nvPr/>
          </p:nvSpPr>
          <p:spPr>
            <a:xfrm>
              <a:off x="5297716" y="1674990"/>
              <a:ext cx="383540" cy="183515"/>
            </a:xfrm>
            <a:custGeom>
              <a:avLst/>
              <a:gdLst/>
              <a:ahLst/>
              <a:cxnLst/>
              <a:rect l="l" t="t" r="r" b="b"/>
              <a:pathLst>
                <a:path w="383539" h="183514">
                  <a:moveTo>
                    <a:pt x="383019" y="61658"/>
                  </a:moveTo>
                  <a:lnTo>
                    <a:pt x="342277" y="34226"/>
                  </a:lnTo>
                  <a:lnTo>
                    <a:pt x="310489" y="43230"/>
                  </a:lnTo>
                  <a:lnTo>
                    <a:pt x="280924" y="24815"/>
                  </a:lnTo>
                  <a:lnTo>
                    <a:pt x="231775" y="44805"/>
                  </a:lnTo>
                  <a:lnTo>
                    <a:pt x="211670" y="30568"/>
                  </a:lnTo>
                  <a:lnTo>
                    <a:pt x="180543" y="45847"/>
                  </a:lnTo>
                  <a:lnTo>
                    <a:pt x="170942" y="18948"/>
                  </a:lnTo>
                  <a:lnTo>
                    <a:pt x="140855" y="36830"/>
                  </a:lnTo>
                  <a:lnTo>
                    <a:pt x="100647" y="14782"/>
                  </a:lnTo>
                  <a:lnTo>
                    <a:pt x="100647" y="73152"/>
                  </a:lnTo>
                  <a:lnTo>
                    <a:pt x="92113" y="103708"/>
                  </a:lnTo>
                  <a:lnTo>
                    <a:pt x="74764" y="120548"/>
                  </a:lnTo>
                  <a:lnTo>
                    <a:pt x="62547" y="122643"/>
                  </a:lnTo>
                  <a:lnTo>
                    <a:pt x="53606" y="118465"/>
                  </a:lnTo>
                  <a:lnTo>
                    <a:pt x="46113" y="111671"/>
                  </a:lnTo>
                  <a:lnTo>
                    <a:pt x="36131" y="101092"/>
                  </a:lnTo>
                  <a:lnTo>
                    <a:pt x="41884" y="82016"/>
                  </a:lnTo>
                  <a:lnTo>
                    <a:pt x="51079" y="68808"/>
                  </a:lnTo>
                  <a:lnTo>
                    <a:pt x="80543" y="55778"/>
                  </a:lnTo>
                  <a:lnTo>
                    <a:pt x="100647" y="73152"/>
                  </a:lnTo>
                  <a:lnTo>
                    <a:pt x="100647" y="14782"/>
                  </a:lnTo>
                  <a:lnTo>
                    <a:pt x="73710" y="0"/>
                  </a:lnTo>
                  <a:lnTo>
                    <a:pt x="17995" y="30505"/>
                  </a:lnTo>
                  <a:lnTo>
                    <a:pt x="14846" y="27165"/>
                  </a:lnTo>
                  <a:lnTo>
                    <a:pt x="0" y="47282"/>
                  </a:lnTo>
                  <a:lnTo>
                    <a:pt x="6502" y="52717"/>
                  </a:lnTo>
                  <a:lnTo>
                    <a:pt x="4851" y="129959"/>
                  </a:lnTo>
                  <a:lnTo>
                    <a:pt x="50850" y="181025"/>
                  </a:lnTo>
                  <a:lnTo>
                    <a:pt x="97497" y="183248"/>
                  </a:lnTo>
                  <a:lnTo>
                    <a:pt x="159905" y="129959"/>
                  </a:lnTo>
                  <a:lnTo>
                    <a:pt x="188417" y="144195"/>
                  </a:lnTo>
                  <a:lnTo>
                    <a:pt x="190525" y="103708"/>
                  </a:lnTo>
                  <a:lnTo>
                    <a:pt x="375653" y="76936"/>
                  </a:lnTo>
                  <a:lnTo>
                    <a:pt x="383019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91015" y="1665323"/>
              <a:ext cx="396552" cy="200220"/>
            </a:xfrm>
            <a:prstGeom prst="rect">
              <a:avLst/>
            </a:prstGeom>
          </p:spPr>
        </p:pic>
      </p:grpSp>
      <p:sp>
        <p:nvSpPr>
          <p:cNvPr id="35" name="object 35"/>
          <p:cNvSpPr txBox="1"/>
          <p:nvPr/>
        </p:nvSpPr>
        <p:spPr>
          <a:xfrm>
            <a:off x="4356480" y="2005964"/>
            <a:ext cx="5797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S</a:t>
            </a:r>
            <a:r>
              <a:rPr sz="1800" spc="-220" dirty="0">
                <a:latin typeface="Arial MT"/>
                <a:cs typeface="Arial MT"/>
              </a:rPr>
              <a:t>(</a:t>
            </a:r>
            <a:r>
              <a:rPr sz="6000" spc="-615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6" name="object 3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13447" y="3254502"/>
            <a:ext cx="2458524" cy="1130214"/>
          </a:xfrm>
          <a:prstGeom prst="rect">
            <a:avLst/>
          </a:prstGeom>
        </p:spPr>
      </p:pic>
      <p:sp>
        <p:nvSpPr>
          <p:cNvPr id="37" name="object 37"/>
          <p:cNvSpPr txBox="1"/>
          <p:nvPr/>
        </p:nvSpPr>
        <p:spPr>
          <a:xfrm>
            <a:off x="4487290" y="3099053"/>
            <a:ext cx="4171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r>
              <a:rPr sz="2000" spc="-155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615940" y="2869692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80">
                <a:moveTo>
                  <a:pt x="0" y="167640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1" y="167640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80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5704713" y="2793237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101463" y="3723513"/>
            <a:ext cx="8674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B</a:t>
            </a:r>
            <a:r>
              <a:rPr sz="1800" spc="-5" dirty="0">
                <a:latin typeface="Arial MT"/>
                <a:cs typeface="Arial MT"/>
              </a:rPr>
              <a:t>(K</a:t>
            </a:r>
            <a:r>
              <a:rPr sz="2400" spc="-7" baseline="-20833" dirty="0">
                <a:latin typeface="Arial MT"/>
                <a:cs typeface="Arial MT"/>
              </a:rPr>
              <a:t>S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47894" y="3561715"/>
            <a:ext cx="1746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5036058" y="2415539"/>
            <a:ext cx="813435" cy="410845"/>
          </a:xfrm>
          <a:custGeom>
            <a:avLst/>
            <a:gdLst/>
            <a:ahLst/>
            <a:cxnLst/>
            <a:rect l="l" t="t" r="r" b="b"/>
            <a:pathLst>
              <a:path w="813435" h="410844">
                <a:moveTo>
                  <a:pt x="736853" y="296418"/>
                </a:moveTo>
                <a:lnTo>
                  <a:pt x="698753" y="296418"/>
                </a:lnTo>
                <a:lnTo>
                  <a:pt x="755903" y="410718"/>
                </a:lnTo>
                <a:lnTo>
                  <a:pt x="803528" y="315468"/>
                </a:lnTo>
                <a:lnTo>
                  <a:pt x="736853" y="315468"/>
                </a:lnTo>
                <a:lnTo>
                  <a:pt x="736853" y="296418"/>
                </a:lnTo>
                <a:close/>
              </a:path>
              <a:path w="813435" h="410844">
                <a:moveTo>
                  <a:pt x="736853" y="19050"/>
                </a:moveTo>
                <a:lnTo>
                  <a:pt x="736853" y="315468"/>
                </a:lnTo>
                <a:lnTo>
                  <a:pt x="774953" y="315468"/>
                </a:lnTo>
                <a:lnTo>
                  <a:pt x="774953" y="38100"/>
                </a:lnTo>
                <a:lnTo>
                  <a:pt x="755903" y="38100"/>
                </a:lnTo>
                <a:lnTo>
                  <a:pt x="736853" y="19050"/>
                </a:lnTo>
                <a:close/>
              </a:path>
              <a:path w="813435" h="410844">
                <a:moveTo>
                  <a:pt x="813053" y="296418"/>
                </a:moveTo>
                <a:lnTo>
                  <a:pt x="774953" y="296418"/>
                </a:lnTo>
                <a:lnTo>
                  <a:pt x="774953" y="315468"/>
                </a:lnTo>
                <a:lnTo>
                  <a:pt x="803528" y="315468"/>
                </a:lnTo>
                <a:lnTo>
                  <a:pt x="813053" y="296418"/>
                </a:lnTo>
                <a:close/>
              </a:path>
              <a:path w="813435" h="410844">
                <a:moveTo>
                  <a:pt x="755903" y="0"/>
                </a:moveTo>
                <a:lnTo>
                  <a:pt x="0" y="0"/>
                </a:lnTo>
                <a:lnTo>
                  <a:pt x="0" y="38100"/>
                </a:lnTo>
                <a:lnTo>
                  <a:pt x="736853" y="38100"/>
                </a:lnTo>
                <a:lnTo>
                  <a:pt x="736853" y="19050"/>
                </a:lnTo>
                <a:lnTo>
                  <a:pt x="774953" y="19050"/>
                </a:lnTo>
                <a:lnTo>
                  <a:pt x="773459" y="11626"/>
                </a:lnTo>
                <a:lnTo>
                  <a:pt x="769381" y="5572"/>
                </a:lnTo>
                <a:lnTo>
                  <a:pt x="763327" y="1494"/>
                </a:lnTo>
                <a:lnTo>
                  <a:pt x="755903" y="0"/>
                </a:lnTo>
                <a:close/>
              </a:path>
              <a:path w="813435" h="410844">
                <a:moveTo>
                  <a:pt x="774953" y="19050"/>
                </a:moveTo>
                <a:lnTo>
                  <a:pt x="736853" y="19050"/>
                </a:lnTo>
                <a:lnTo>
                  <a:pt x="755903" y="38100"/>
                </a:lnTo>
                <a:lnTo>
                  <a:pt x="774953" y="38100"/>
                </a:lnTo>
                <a:lnTo>
                  <a:pt x="774953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4906390" y="1622806"/>
            <a:ext cx="3810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S</a:t>
            </a:r>
            <a:endParaRPr sz="2400" baseline="-20833">
              <a:latin typeface="Arial MT"/>
              <a:cs typeface="Arial MT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878578" y="1868170"/>
            <a:ext cx="76200" cy="363220"/>
          </a:xfrm>
          <a:custGeom>
            <a:avLst/>
            <a:gdLst/>
            <a:ahLst/>
            <a:cxnLst/>
            <a:rect l="l" t="t" r="r" b="b"/>
            <a:pathLst>
              <a:path w="76200" h="363219">
                <a:moveTo>
                  <a:pt x="33527" y="0"/>
                </a:moveTo>
                <a:lnTo>
                  <a:pt x="20827" y="507"/>
                </a:lnTo>
                <a:lnTo>
                  <a:pt x="22733" y="51307"/>
                </a:lnTo>
                <a:lnTo>
                  <a:pt x="35433" y="50800"/>
                </a:lnTo>
                <a:lnTo>
                  <a:pt x="33527" y="0"/>
                </a:lnTo>
                <a:close/>
              </a:path>
              <a:path w="76200" h="363219">
                <a:moveTo>
                  <a:pt x="36830" y="88900"/>
                </a:moveTo>
                <a:lnTo>
                  <a:pt x="24130" y="89280"/>
                </a:lnTo>
                <a:lnTo>
                  <a:pt x="26162" y="140080"/>
                </a:lnTo>
                <a:lnTo>
                  <a:pt x="38862" y="139572"/>
                </a:lnTo>
                <a:lnTo>
                  <a:pt x="36830" y="88900"/>
                </a:lnTo>
                <a:close/>
              </a:path>
              <a:path w="76200" h="363219">
                <a:moveTo>
                  <a:pt x="40259" y="177672"/>
                </a:moveTo>
                <a:lnTo>
                  <a:pt x="27559" y="178180"/>
                </a:lnTo>
                <a:lnTo>
                  <a:pt x="29463" y="228980"/>
                </a:lnTo>
                <a:lnTo>
                  <a:pt x="42163" y="228472"/>
                </a:lnTo>
                <a:lnTo>
                  <a:pt x="40259" y="177672"/>
                </a:lnTo>
                <a:close/>
              </a:path>
              <a:path w="76200" h="363219">
                <a:moveTo>
                  <a:pt x="31640" y="287075"/>
                </a:moveTo>
                <a:lnTo>
                  <a:pt x="0" y="288289"/>
                </a:lnTo>
                <a:lnTo>
                  <a:pt x="40894" y="362965"/>
                </a:lnTo>
                <a:lnTo>
                  <a:pt x="69566" y="299719"/>
                </a:lnTo>
                <a:lnTo>
                  <a:pt x="32131" y="299719"/>
                </a:lnTo>
                <a:lnTo>
                  <a:pt x="31640" y="287075"/>
                </a:lnTo>
                <a:close/>
              </a:path>
              <a:path w="76200" h="363219">
                <a:moveTo>
                  <a:pt x="44339" y="286587"/>
                </a:moveTo>
                <a:lnTo>
                  <a:pt x="31640" y="287075"/>
                </a:lnTo>
                <a:lnTo>
                  <a:pt x="32131" y="299719"/>
                </a:lnTo>
                <a:lnTo>
                  <a:pt x="44831" y="299212"/>
                </a:lnTo>
                <a:lnTo>
                  <a:pt x="44339" y="286587"/>
                </a:lnTo>
                <a:close/>
              </a:path>
              <a:path w="76200" h="363219">
                <a:moveTo>
                  <a:pt x="76073" y="285368"/>
                </a:moveTo>
                <a:lnTo>
                  <a:pt x="44339" y="286587"/>
                </a:lnTo>
                <a:lnTo>
                  <a:pt x="44831" y="299212"/>
                </a:lnTo>
                <a:lnTo>
                  <a:pt x="32131" y="299719"/>
                </a:lnTo>
                <a:lnTo>
                  <a:pt x="69566" y="299719"/>
                </a:lnTo>
                <a:lnTo>
                  <a:pt x="76073" y="285368"/>
                </a:lnTo>
                <a:close/>
              </a:path>
              <a:path w="76200" h="363219">
                <a:moveTo>
                  <a:pt x="43561" y="266572"/>
                </a:moveTo>
                <a:lnTo>
                  <a:pt x="30861" y="266953"/>
                </a:lnTo>
                <a:lnTo>
                  <a:pt x="31640" y="287075"/>
                </a:lnTo>
                <a:lnTo>
                  <a:pt x="44339" y="286587"/>
                </a:lnTo>
                <a:lnTo>
                  <a:pt x="43561" y="26657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314190" y="3417409"/>
            <a:ext cx="630555" cy="995680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860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B</a:t>
            </a:r>
            <a:r>
              <a:rPr sz="1800" spc="-5" dirty="0">
                <a:latin typeface="Arial MT"/>
                <a:cs typeface="Arial MT"/>
              </a:rPr>
              <a:t>(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  <a:p>
            <a:pPr marL="170815">
              <a:lnSpc>
                <a:spcPts val="2055"/>
              </a:lnSpc>
              <a:spcBef>
                <a:spcPts val="844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  <a:p>
            <a:pPr marL="38100">
              <a:lnSpc>
                <a:spcPts val="1814"/>
              </a:lnSpc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B</a:t>
            </a:r>
            <a:endParaRPr sz="2400" baseline="-20833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948043" y="3012185"/>
            <a:ext cx="800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Internet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496309" y="3496132"/>
            <a:ext cx="38100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 MT"/>
                <a:cs typeface="Arial MT"/>
              </a:rPr>
              <a:t>K</a:t>
            </a:r>
            <a:r>
              <a:rPr sz="2400" spc="-7" baseline="-20833" dirty="0">
                <a:latin typeface="Arial MT"/>
                <a:cs typeface="Arial MT"/>
              </a:rPr>
              <a:t>S</a:t>
            </a:r>
            <a:endParaRPr sz="2400" baseline="-20833">
              <a:latin typeface="Arial MT"/>
              <a:cs typeface="Arial MT"/>
            </a:endParaRPr>
          </a:p>
        </p:txBody>
      </p:sp>
      <p:pic>
        <p:nvPicPr>
          <p:cNvPr id="48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4840" y="801623"/>
            <a:ext cx="6856476" cy="173736"/>
          </a:xfrm>
          <a:prstGeom prst="rect">
            <a:avLst/>
          </a:prstGeom>
        </p:spPr>
      </p:pic>
      <p:sp>
        <p:nvSpPr>
          <p:cNvPr id="49" name="object 49"/>
          <p:cNvSpPr txBox="1"/>
          <p:nvPr/>
        </p:nvSpPr>
        <p:spPr>
          <a:xfrm>
            <a:off x="7913369" y="6541340"/>
            <a:ext cx="980440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90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13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9285" y="1055225"/>
            <a:ext cx="7649454" cy="12208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2140" y="431038"/>
            <a:ext cx="749617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5" dirty="0">
                <a:solidFill>
                  <a:srgbClr val="000099"/>
                </a:solidFill>
                <a:latin typeface="Trebuchet MS"/>
                <a:cs typeface="Trebuchet MS"/>
              </a:rPr>
              <a:t>Toy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50" dirty="0">
                <a:solidFill>
                  <a:srgbClr val="000099"/>
                </a:solidFill>
                <a:latin typeface="Trebuchet MS"/>
                <a:cs typeface="Trebuchet MS"/>
              </a:rPr>
              <a:t>SSL</a:t>
            </a:r>
            <a:r>
              <a:rPr sz="4400" spc="-185" dirty="0">
                <a:solidFill>
                  <a:srgbClr val="000099"/>
                </a:solidFill>
                <a:latin typeface="Trebuchet MS"/>
                <a:cs typeface="Trebuchet MS"/>
              </a:rPr>
              <a:t>:</a:t>
            </a:r>
            <a:r>
              <a:rPr sz="44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434" dirty="0">
                <a:solidFill>
                  <a:srgbClr val="000099"/>
                </a:solidFill>
                <a:latin typeface="Trebuchet MS"/>
                <a:cs typeface="Trebuchet MS"/>
              </a:rPr>
              <a:t>a</a:t>
            </a:r>
            <a:r>
              <a:rPr sz="4400" spc="-10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54" dirty="0">
                <a:solidFill>
                  <a:srgbClr val="000099"/>
                </a:solidFill>
                <a:latin typeface="Trebuchet MS"/>
                <a:cs typeface="Trebuchet MS"/>
              </a:rPr>
              <a:t>simple</a:t>
            </a:r>
            <a:r>
              <a:rPr sz="4400" spc="-10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04" dirty="0">
                <a:solidFill>
                  <a:srgbClr val="000099"/>
                </a:solidFill>
                <a:latin typeface="Trebuchet MS"/>
                <a:cs typeface="Trebuchet MS"/>
              </a:rPr>
              <a:t>sec</a:t>
            </a:r>
            <a:r>
              <a:rPr sz="4400" spc="-225" dirty="0">
                <a:solidFill>
                  <a:srgbClr val="000099"/>
                </a:solidFill>
                <a:latin typeface="Trebuchet MS"/>
                <a:cs typeface="Trebuchet MS"/>
              </a:rPr>
              <a:t>u</a:t>
            </a:r>
            <a:r>
              <a:rPr sz="4400" spc="-130" dirty="0">
                <a:solidFill>
                  <a:srgbClr val="000099"/>
                </a:solidFill>
                <a:latin typeface="Trebuchet MS"/>
                <a:cs typeface="Trebuchet MS"/>
              </a:rPr>
              <a:t>re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215" dirty="0">
                <a:solidFill>
                  <a:srgbClr val="000099"/>
                </a:solidFill>
                <a:latin typeface="Trebuchet MS"/>
                <a:cs typeface="Trebuchet MS"/>
              </a:rPr>
              <a:t>c</a:t>
            </a:r>
            <a:r>
              <a:rPr sz="4400" spc="-235" dirty="0">
                <a:solidFill>
                  <a:srgbClr val="000099"/>
                </a:solidFill>
                <a:latin typeface="Trebuchet MS"/>
                <a:cs typeface="Trebuchet MS"/>
              </a:rPr>
              <a:t>h</a:t>
            </a:r>
            <a:r>
              <a:rPr sz="4400" spc="-315" dirty="0">
                <a:solidFill>
                  <a:srgbClr val="000099"/>
                </a:solidFill>
                <a:latin typeface="Trebuchet MS"/>
                <a:cs typeface="Trebuchet MS"/>
              </a:rPr>
              <a:t>a</a:t>
            </a:r>
            <a:r>
              <a:rPr sz="4400" spc="-320" dirty="0">
                <a:solidFill>
                  <a:srgbClr val="000099"/>
                </a:solidFill>
                <a:latin typeface="Trebuchet MS"/>
                <a:cs typeface="Trebuchet MS"/>
              </a:rPr>
              <a:t>n</a:t>
            </a:r>
            <a:r>
              <a:rPr sz="4400" spc="-250" dirty="0">
                <a:solidFill>
                  <a:srgbClr val="000099"/>
                </a:solidFill>
                <a:latin typeface="Trebuchet MS"/>
                <a:cs typeface="Trebuchet MS"/>
              </a:rPr>
              <a:t>n</a:t>
            </a:r>
            <a:r>
              <a:rPr sz="4400" spc="-24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400" spc="-335" dirty="0">
                <a:solidFill>
                  <a:srgbClr val="000099"/>
                </a:solidFill>
                <a:latin typeface="Trebuchet MS"/>
                <a:cs typeface="Trebuchet MS"/>
              </a:rPr>
              <a:t>l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13369" y="6541340"/>
            <a:ext cx="980440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90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14</a:t>
            </a:fld>
            <a:endParaRPr sz="12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12140" y="1556130"/>
            <a:ext cx="7424420" cy="360997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5600" marR="342900" indent="-343535">
              <a:lnSpc>
                <a:spcPts val="2860"/>
              </a:lnSpc>
              <a:spcBef>
                <a:spcPts val="605"/>
              </a:spcBef>
              <a:buClr>
                <a:srgbClr val="000099"/>
              </a:buClr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800" i="1" spc="-240" dirty="0">
                <a:solidFill>
                  <a:srgbClr val="C00000"/>
                </a:solidFill>
                <a:latin typeface="Trebuchet MS"/>
                <a:cs typeface="Trebuchet MS"/>
              </a:rPr>
              <a:t>handshake:</a:t>
            </a:r>
            <a:r>
              <a:rPr sz="2800" i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Alice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85" dirty="0">
                <a:latin typeface="Trebuchet MS"/>
                <a:cs typeface="Trebuchet MS"/>
              </a:rPr>
              <a:t>and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45" dirty="0">
                <a:latin typeface="Trebuchet MS"/>
                <a:cs typeface="Trebuchet MS"/>
              </a:rPr>
              <a:t>Bob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use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35" dirty="0">
                <a:latin typeface="Trebuchet MS"/>
                <a:cs typeface="Trebuchet MS"/>
              </a:rPr>
              <a:t>their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95" dirty="0">
                <a:latin typeface="Trebuchet MS"/>
                <a:cs typeface="Trebuchet MS"/>
              </a:rPr>
              <a:t>certificates, </a:t>
            </a:r>
            <a:r>
              <a:rPr sz="2800" spc="-830" dirty="0">
                <a:latin typeface="Trebuchet MS"/>
                <a:cs typeface="Trebuchet MS"/>
              </a:rPr>
              <a:t> </a:t>
            </a:r>
            <a:r>
              <a:rPr sz="2800" spc="-160" dirty="0">
                <a:latin typeface="Trebuchet MS"/>
                <a:cs typeface="Trebuchet MS"/>
              </a:rPr>
              <a:t>private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k</a:t>
            </a:r>
            <a:r>
              <a:rPr sz="2800" spc="-135" dirty="0">
                <a:latin typeface="Trebuchet MS"/>
                <a:cs typeface="Trebuchet MS"/>
              </a:rPr>
              <a:t>e</a:t>
            </a:r>
            <a:r>
              <a:rPr sz="2800" spc="-110" dirty="0">
                <a:latin typeface="Trebuchet MS"/>
                <a:cs typeface="Trebuchet MS"/>
              </a:rPr>
              <a:t>ys</a:t>
            </a:r>
            <a:r>
              <a:rPr sz="2800" spc="-90" dirty="0">
                <a:latin typeface="Trebuchet MS"/>
                <a:cs typeface="Trebuchet MS"/>
              </a:rPr>
              <a:t> </a:t>
            </a:r>
            <a:r>
              <a:rPr sz="2800" spc="-70" dirty="0">
                <a:latin typeface="Trebuchet MS"/>
                <a:cs typeface="Trebuchet MS"/>
              </a:rPr>
              <a:t>to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80" dirty="0">
                <a:latin typeface="Trebuchet MS"/>
                <a:cs typeface="Trebuchet MS"/>
              </a:rPr>
              <a:t>aut</a:t>
            </a:r>
            <a:r>
              <a:rPr sz="2800" spc="-190" dirty="0">
                <a:latin typeface="Trebuchet MS"/>
                <a:cs typeface="Trebuchet MS"/>
              </a:rPr>
              <a:t>h</a:t>
            </a:r>
            <a:r>
              <a:rPr sz="2800" spc="-160" dirty="0">
                <a:latin typeface="Trebuchet MS"/>
                <a:cs typeface="Trebuchet MS"/>
              </a:rPr>
              <a:t>e</a:t>
            </a:r>
            <a:r>
              <a:rPr sz="2800" spc="-155" dirty="0">
                <a:latin typeface="Trebuchet MS"/>
                <a:cs typeface="Trebuchet MS"/>
              </a:rPr>
              <a:t>n</a:t>
            </a:r>
            <a:r>
              <a:rPr sz="2800" spc="-200" dirty="0">
                <a:latin typeface="Trebuchet MS"/>
                <a:cs typeface="Trebuchet MS"/>
              </a:rPr>
              <a:t>ticate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190" dirty="0">
                <a:latin typeface="Trebuchet MS"/>
                <a:cs typeface="Trebuchet MS"/>
              </a:rPr>
              <a:t>each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45" dirty="0">
                <a:latin typeface="Trebuchet MS"/>
                <a:cs typeface="Trebuchet MS"/>
              </a:rPr>
              <a:t>o</a:t>
            </a:r>
            <a:r>
              <a:rPr sz="2800" spc="-135" dirty="0">
                <a:latin typeface="Trebuchet MS"/>
                <a:cs typeface="Trebuchet MS"/>
              </a:rPr>
              <a:t>t</a:t>
            </a:r>
            <a:r>
              <a:rPr sz="2800" spc="-180" dirty="0">
                <a:latin typeface="Trebuchet MS"/>
                <a:cs typeface="Trebuchet MS"/>
              </a:rPr>
              <a:t>h</a:t>
            </a:r>
            <a:r>
              <a:rPr sz="2800" spc="-85" dirty="0">
                <a:latin typeface="Trebuchet MS"/>
                <a:cs typeface="Trebuchet MS"/>
              </a:rPr>
              <a:t>er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295" dirty="0">
                <a:latin typeface="Trebuchet MS"/>
                <a:cs typeface="Trebuchet MS"/>
              </a:rPr>
              <a:t>a</a:t>
            </a:r>
            <a:r>
              <a:rPr sz="2800" spc="-105" dirty="0">
                <a:latin typeface="Trebuchet MS"/>
                <a:cs typeface="Trebuchet MS"/>
              </a:rPr>
              <a:t>nd  e</a:t>
            </a:r>
            <a:r>
              <a:rPr sz="2800" spc="-90" dirty="0">
                <a:latin typeface="Trebuchet MS"/>
                <a:cs typeface="Trebuchet MS"/>
              </a:rPr>
              <a:t>x</a:t>
            </a:r>
            <a:r>
              <a:rPr sz="2800" spc="-185" dirty="0">
                <a:latin typeface="Trebuchet MS"/>
                <a:cs typeface="Trebuchet MS"/>
              </a:rPr>
              <a:t>change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55" dirty="0">
                <a:latin typeface="Trebuchet MS"/>
                <a:cs typeface="Trebuchet MS"/>
              </a:rPr>
              <a:t>s</a:t>
            </a:r>
            <a:r>
              <a:rPr sz="2800" spc="-145" dirty="0">
                <a:latin typeface="Trebuchet MS"/>
                <a:cs typeface="Trebuchet MS"/>
              </a:rPr>
              <a:t>hared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secret</a:t>
            </a:r>
            <a:endParaRPr sz="2800">
              <a:latin typeface="Trebuchet MS"/>
              <a:cs typeface="Trebuchet MS"/>
            </a:endParaRPr>
          </a:p>
          <a:p>
            <a:pPr marL="355600" marR="5080" indent="-343535">
              <a:lnSpc>
                <a:spcPts val="2860"/>
              </a:lnSpc>
              <a:spcBef>
                <a:spcPts val="660"/>
              </a:spcBef>
              <a:buClr>
                <a:srgbClr val="000099"/>
              </a:buClr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800" i="1" spc="-250" dirty="0">
                <a:solidFill>
                  <a:srgbClr val="C00000"/>
                </a:solidFill>
                <a:latin typeface="Trebuchet MS"/>
                <a:cs typeface="Trebuchet MS"/>
              </a:rPr>
              <a:t>key</a:t>
            </a:r>
            <a:r>
              <a:rPr sz="2800" i="1" spc="-7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275" dirty="0">
                <a:solidFill>
                  <a:srgbClr val="C00000"/>
                </a:solidFill>
                <a:latin typeface="Trebuchet MS"/>
                <a:cs typeface="Trebuchet MS"/>
              </a:rPr>
              <a:t>d</a:t>
            </a:r>
            <a:r>
              <a:rPr sz="2800" i="1" spc="-270" dirty="0">
                <a:solidFill>
                  <a:srgbClr val="C00000"/>
                </a:solidFill>
                <a:latin typeface="Trebuchet MS"/>
                <a:cs typeface="Trebuchet MS"/>
              </a:rPr>
              <a:t>e</a:t>
            </a:r>
            <a:r>
              <a:rPr sz="2800" i="1" spc="-305" dirty="0">
                <a:solidFill>
                  <a:srgbClr val="C00000"/>
                </a:solidFill>
                <a:latin typeface="Trebuchet MS"/>
                <a:cs typeface="Trebuchet MS"/>
              </a:rPr>
              <a:t>riva</a:t>
            </a:r>
            <a:r>
              <a:rPr sz="2800" i="1" spc="-310" dirty="0">
                <a:solidFill>
                  <a:srgbClr val="C00000"/>
                </a:solidFill>
                <a:latin typeface="Trebuchet MS"/>
                <a:cs typeface="Trebuchet MS"/>
              </a:rPr>
              <a:t>t</a:t>
            </a:r>
            <a:r>
              <a:rPr sz="2800" i="1" spc="-245" dirty="0">
                <a:solidFill>
                  <a:srgbClr val="C00000"/>
                </a:solidFill>
                <a:latin typeface="Trebuchet MS"/>
                <a:cs typeface="Trebuchet MS"/>
              </a:rPr>
              <a:t>io</a:t>
            </a:r>
            <a:r>
              <a:rPr sz="2800" i="1" spc="-325" dirty="0">
                <a:solidFill>
                  <a:srgbClr val="C00000"/>
                </a:solidFill>
                <a:latin typeface="Trebuchet MS"/>
                <a:cs typeface="Trebuchet MS"/>
              </a:rPr>
              <a:t>n</a:t>
            </a:r>
            <a:r>
              <a:rPr sz="2800" i="1" spc="-475" dirty="0">
                <a:solidFill>
                  <a:srgbClr val="FF0000"/>
                </a:solidFill>
                <a:latin typeface="Trebuchet MS"/>
                <a:cs typeface="Trebuchet MS"/>
              </a:rPr>
              <a:t>:</a:t>
            </a:r>
            <a:r>
              <a:rPr sz="2800" i="1" spc="-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Ali</a:t>
            </a:r>
            <a:r>
              <a:rPr sz="2800" spc="-120" dirty="0">
                <a:latin typeface="Trebuchet MS"/>
                <a:cs typeface="Trebuchet MS"/>
              </a:rPr>
              <a:t>c</a:t>
            </a:r>
            <a:r>
              <a:rPr sz="2800" spc="-190" dirty="0">
                <a:latin typeface="Trebuchet MS"/>
                <a:cs typeface="Trebuchet MS"/>
              </a:rPr>
              <a:t>e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295" dirty="0">
                <a:latin typeface="Trebuchet MS"/>
                <a:cs typeface="Trebuchet MS"/>
              </a:rPr>
              <a:t>a</a:t>
            </a:r>
            <a:r>
              <a:rPr sz="2800" spc="-135" dirty="0">
                <a:latin typeface="Trebuchet MS"/>
                <a:cs typeface="Trebuchet MS"/>
              </a:rPr>
              <a:t>nd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45" dirty="0">
                <a:latin typeface="Trebuchet MS"/>
                <a:cs typeface="Trebuchet MS"/>
              </a:rPr>
              <a:t>Bob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u</a:t>
            </a:r>
            <a:r>
              <a:rPr sz="2800" spc="-75" dirty="0">
                <a:latin typeface="Trebuchet MS"/>
                <a:cs typeface="Trebuchet MS"/>
              </a:rPr>
              <a:t>s</a:t>
            </a:r>
            <a:r>
              <a:rPr sz="2800" spc="-190" dirty="0">
                <a:latin typeface="Trebuchet MS"/>
                <a:cs typeface="Trebuchet MS"/>
              </a:rPr>
              <a:t>e</a:t>
            </a:r>
            <a:r>
              <a:rPr sz="2800" spc="-90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shared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05" dirty="0">
                <a:latin typeface="Trebuchet MS"/>
                <a:cs typeface="Trebuchet MS"/>
              </a:rPr>
              <a:t>s</a:t>
            </a:r>
            <a:r>
              <a:rPr sz="2800" spc="-135" dirty="0">
                <a:latin typeface="Trebuchet MS"/>
                <a:cs typeface="Trebuchet MS"/>
              </a:rPr>
              <a:t>e</a:t>
            </a:r>
            <a:r>
              <a:rPr sz="2800" spc="-130" dirty="0">
                <a:latin typeface="Trebuchet MS"/>
                <a:cs typeface="Trebuchet MS"/>
              </a:rPr>
              <a:t>cret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60" dirty="0">
                <a:latin typeface="Trebuchet MS"/>
                <a:cs typeface="Trebuchet MS"/>
              </a:rPr>
              <a:t>to  </a:t>
            </a:r>
            <a:r>
              <a:rPr sz="2800" spc="-140" dirty="0">
                <a:latin typeface="Trebuchet MS"/>
                <a:cs typeface="Trebuchet MS"/>
              </a:rPr>
              <a:t>derive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45" dirty="0">
                <a:latin typeface="Trebuchet MS"/>
                <a:cs typeface="Trebuchet MS"/>
              </a:rPr>
              <a:t>set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of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70" dirty="0">
                <a:latin typeface="Trebuchet MS"/>
                <a:cs typeface="Trebuchet MS"/>
              </a:rPr>
              <a:t>k</a:t>
            </a:r>
            <a:r>
              <a:rPr sz="2800" spc="-135" dirty="0">
                <a:latin typeface="Trebuchet MS"/>
                <a:cs typeface="Trebuchet MS"/>
              </a:rPr>
              <a:t>eys</a:t>
            </a:r>
            <a:endParaRPr sz="2800">
              <a:latin typeface="Trebuchet MS"/>
              <a:cs typeface="Trebuchet MS"/>
            </a:endParaRPr>
          </a:p>
          <a:p>
            <a:pPr marL="355600" marR="80645" indent="-343535">
              <a:lnSpc>
                <a:spcPts val="2860"/>
              </a:lnSpc>
              <a:spcBef>
                <a:spcPts val="670"/>
              </a:spcBef>
              <a:buClr>
                <a:srgbClr val="000099"/>
              </a:buClr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800" i="1" spc="-250" dirty="0">
                <a:solidFill>
                  <a:srgbClr val="C00000"/>
                </a:solidFill>
                <a:latin typeface="Trebuchet MS"/>
                <a:cs typeface="Trebuchet MS"/>
              </a:rPr>
              <a:t>data</a:t>
            </a:r>
            <a:r>
              <a:rPr sz="2800" i="1" spc="-6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295" dirty="0">
                <a:solidFill>
                  <a:srgbClr val="C00000"/>
                </a:solidFill>
                <a:latin typeface="Trebuchet MS"/>
                <a:cs typeface="Trebuchet MS"/>
              </a:rPr>
              <a:t>transfer:</a:t>
            </a:r>
            <a:r>
              <a:rPr sz="2800" i="1" spc="-4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spc="-220" dirty="0">
                <a:latin typeface="Trebuchet MS"/>
                <a:cs typeface="Trebuchet MS"/>
              </a:rPr>
              <a:t>data</a:t>
            </a:r>
            <a:r>
              <a:rPr sz="2800" spc="-55" dirty="0">
                <a:latin typeface="Trebuchet MS"/>
                <a:cs typeface="Trebuchet MS"/>
              </a:rPr>
              <a:t> </a:t>
            </a:r>
            <a:r>
              <a:rPr sz="2800" spc="-70" dirty="0">
                <a:latin typeface="Trebuchet MS"/>
                <a:cs typeface="Trebuchet MS"/>
              </a:rPr>
              <a:t>to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175" dirty="0">
                <a:latin typeface="Trebuchet MS"/>
                <a:cs typeface="Trebuchet MS"/>
              </a:rPr>
              <a:t>be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35" dirty="0">
                <a:latin typeface="Trebuchet MS"/>
                <a:cs typeface="Trebuchet MS"/>
              </a:rPr>
              <a:t>transferred</a:t>
            </a:r>
            <a:r>
              <a:rPr sz="2800" spc="-50" dirty="0">
                <a:latin typeface="Trebuchet MS"/>
                <a:cs typeface="Trebuchet MS"/>
              </a:rPr>
              <a:t> </a:t>
            </a:r>
            <a:r>
              <a:rPr sz="2800" spc="-125" dirty="0">
                <a:latin typeface="Trebuchet MS"/>
                <a:cs typeface="Trebuchet MS"/>
              </a:rPr>
              <a:t>is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85" dirty="0">
                <a:latin typeface="Trebuchet MS"/>
                <a:cs typeface="Trebuchet MS"/>
              </a:rPr>
              <a:t>broken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up </a:t>
            </a:r>
            <a:r>
              <a:rPr sz="2800" spc="-83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int</a:t>
            </a:r>
            <a:r>
              <a:rPr sz="2800" spc="-140" dirty="0">
                <a:latin typeface="Trebuchet MS"/>
                <a:cs typeface="Trebuchet MS"/>
              </a:rPr>
              <a:t>o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110" dirty="0">
                <a:latin typeface="Trebuchet MS"/>
                <a:cs typeface="Trebuchet MS"/>
              </a:rPr>
              <a:t>series</a:t>
            </a:r>
            <a:r>
              <a:rPr sz="2800" spc="-85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of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70" dirty="0">
                <a:latin typeface="Trebuchet MS"/>
                <a:cs typeface="Trebuchet MS"/>
              </a:rPr>
              <a:t>records</a:t>
            </a:r>
            <a:endParaRPr sz="2800">
              <a:latin typeface="Trebuchet MS"/>
              <a:cs typeface="Trebuchet MS"/>
            </a:endParaRPr>
          </a:p>
          <a:p>
            <a:pPr marL="355600" marR="386715" indent="-343535">
              <a:lnSpc>
                <a:spcPts val="2860"/>
              </a:lnSpc>
              <a:spcBef>
                <a:spcPts val="665"/>
              </a:spcBef>
              <a:buClr>
                <a:srgbClr val="000099"/>
              </a:buClr>
              <a:buFont typeface="Wingdings"/>
              <a:buChar char=""/>
              <a:tabLst>
                <a:tab pos="355600" algn="l"/>
                <a:tab pos="356235" algn="l"/>
              </a:tabLst>
            </a:pPr>
            <a:r>
              <a:rPr sz="2800" i="1" spc="-260" dirty="0">
                <a:solidFill>
                  <a:srgbClr val="C00000"/>
                </a:solidFill>
                <a:latin typeface="Trebuchet MS"/>
                <a:cs typeface="Trebuchet MS"/>
              </a:rPr>
              <a:t>connection</a:t>
            </a:r>
            <a:r>
              <a:rPr sz="2800" i="1" spc="-6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290" dirty="0">
                <a:solidFill>
                  <a:srgbClr val="C00000"/>
                </a:solidFill>
                <a:latin typeface="Trebuchet MS"/>
                <a:cs typeface="Trebuchet MS"/>
              </a:rPr>
              <a:t>closure</a:t>
            </a:r>
            <a:r>
              <a:rPr sz="2800" i="1" spc="-290" dirty="0">
                <a:solidFill>
                  <a:srgbClr val="FF0000"/>
                </a:solidFill>
                <a:latin typeface="Trebuchet MS"/>
                <a:cs typeface="Trebuchet MS"/>
              </a:rPr>
              <a:t>:</a:t>
            </a:r>
            <a:r>
              <a:rPr sz="2800" i="1" spc="-7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800" spc="-180" dirty="0">
                <a:latin typeface="Trebuchet MS"/>
                <a:cs typeface="Trebuchet MS"/>
              </a:rPr>
              <a:t>special</a:t>
            </a:r>
            <a:r>
              <a:rPr sz="2800" spc="-70" dirty="0">
                <a:latin typeface="Trebuchet MS"/>
                <a:cs typeface="Trebuchet MS"/>
              </a:rPr>
              <a:t> </a:t>
            </a:r>
            <a:r>
              <a:rPr sz="2800" spc="-155" dirty="0">
                <a:latin typeface="Trebuchet MS"/>
                <a:cs typeface="Trebuchet MS"/>
              </a:rPr>
              <a:t>messages</a:t>
            </a:r>
            <a:r>
              <a:rPr sz="2800" spc="-60" dirty="0">
                <a:latin typeface="Trebuchet MS"/>
                <a:cs typeface="Trebuchet MS"/>
              </a:rPr>
              <a:t> </a:t>
            </a:r>
            <a:r>
              <a:rPr sz="2800" spc="-70" dirty="0">
                <a:latin typeface="Trebuchet MS"/>
                <a:cs typeface="Trebuchet MS"/>
              </a:rPr>
              <a:t>to</a:t>
            </a:r>
            <a:r>
              <a:rPr sz="2800" spc="-65" dirty="0">
                <a:latin typeface="Trebuchet MS"/>
                <a:cs typeface="Trebuchet MS"/>
              </a:rPr>
              <a:t> </a:t>
            </a:r>
            <a:r>
              <a:rPr sz="2800" spc="-135" dirty="0">
                <a:latin typeface="Trebuchet MS"/>
                <a:cs typeface="Trebuchet MS"/>
              </a:rPr>
              <a:t>securely </a:t>
            </a:r>
            <a:r>
              <a:rPr sz="2800" spc="-830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close</a:t>
            </a:r>
            <a:r>
              <a:rPr sz="2800" spc="-75" dirty="0">
                <a:latin typeface="Trebuchet MS"/>
                <a:cs typeface="Trebuchet MS"/>
              </a:rPr>
              <a:t> </a:t>
            </a:r>
            <a:r>
              <a:rPr sz="2800" spc="-120" dirty="0">
                <a:latin typeface="Trebuchet MS"/>
                <a:cs typeface="Trebuchet MS"/>
              </a:rPr>
              <a:t>connection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1685" y="128727"/>
            <a:ext cx="8260715" cy="4832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Securing</a:t>
            </a:r>
            <a:r>
              <a:rPr sz="3000" spc="-30" dirty="0"/>
              <a:t> </a:t>
            </a:r>
            <a:r>
              <a:rPr sz="3000" dirty="0"/>
              <a:t>Wireless</a:t>
            </a:r>
            <a:r>
              <a:rPr sz="3000" spc="-30" dirty="0"/>
              <a:t> </a:t>
            </a:r>
            <a:r>
              <a:rPr sz="3000" dirty="0"/>
              <a:t>Networks</a:t>
            </a:r>
            <a:r>
              <a:rPr sz="3000" spc="-10" dirty="0"/>
              <a:t> </a:t>
            </a:r>
            <a:r>
              <a:rPr sz="3000" dirty="0"/>
              <a:t>with</a:t>
            </a:r>
            <a:r>
              <a:rPr sz="3000" spc="-25" dirty="0"/>
              <a:t> </a:t>
            </a:r>
            <a:r>
              <a:rPr sz="3000" dirty="0"/>
              <a:t>WEP</a:t>
            </a:r>
            <a:r>
              <a:rPr sz="3000" spc="5" dirty="0"/>
              <a:t> </a:t>
            </a:r>
            <a:r>
              <a:rPr sz="3000" dirty="0"/>
              <a:t>and</a:t>
            </a:r>
            <a:r>
              <a:rPr sz="3000" spc="-25" dirty="0"/>
              <a:t> </a:t>
            </a:r>
            <a:r>
              <a:rPr sz="3000" dirty="0"/>
              <a:t>WPA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35940" y="643985"/>
            <a:ext cx="8087359" cy="491680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Wired Equivalent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Privacy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(WEP):</a:t>
            </a:r>
            <a:endParaRPr sz="2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early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attempt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provide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security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 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802.11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network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protocol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Wi-Fi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Protected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Access</a:t>
            </a:r>
            <a:r>
              <a:rPr sz="2200" spc="-2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(WPA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and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WPA2):</a:t>
            </a:r>
            <a:endParaRPr sz="2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9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created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resolve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issues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WEP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Next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Generation</a:t>
            </a:r>
            <a:r>
              <a:rPr sz="2200" spc="3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Wireless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Protocols:</a:t>
            </a:r>
            <a:endParaRPr sz="2200">
              <a:latin typeface="Arial MT"/>
              <a:cs typeface="Arial MT"/>
            </a:endParaRPr>
          </a:p>
          <a:p>
            <a:pPr marL="756285" marR="119697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Robust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Secure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Networks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(RSN),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AES</a:t>
            </a:r>
            <a:r>
              <a:rPr sz="2000" spc="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– Counter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Mode </a:t>
            </a:r>
            <a:r>
              <a:rPr sz="2000" spc="-5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Encapsulation,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AES</a:t>
            </a:r>
            <a:r>
              <a:rPr sz="20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–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Offset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Codebook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Encapsulation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Bluetooth:</a:t>
            </a:r>
            <a:endParaRPr sz="2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can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exploited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by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anyone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within approximately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30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foot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range,</a:t>
            </a:r>
            <a:endParaRPr sz="2000">
              <a:latin typeface="Arial MT"/>
              <a:cs typeface="Arial MT"/>
            </a:endParaRPr>
          </a:p>
          <a:p>
            <a:pPr marL="756285">
              <a:lnSpc>
                <a:spcPct val="100000"/>
              </a:lnSpc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unless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suitable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security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controls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are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implemented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">
              <a:lnSpc>
                <a:spcPct val="100000"/>
              </a:lnSpc>
              <a:spcBef>
                <a:spcPts val="100"/>
              </a:spcBef>
            </a:pPr>
            <a:r>
              <a:rPr dirty="0"/>
              <a:t>Protocols</a:t>
            </a:r>
            <a:r>
              <a:rPr spc="-50" dirty="0"/>
              <a:t> </a:t>
            </a:r>
            <a:r>
              <a:rPr dirty="0"/>
              <a:t>for</a:t>
            </a:r>
            <a:r>
              <a:rPr spc="-25" dirty="0"/>
              <a:t> </a:t>
            </a:r>
            <a:r>
              <a:rPr dirty="0"/>
              <a:t>Secure</a:t>
            </a:r>
            <a:r>
              <a:rPr spc="-35" dirty="0"/>
              <a:t> </a:t>
            </a:r>
            <a:r>
              <a:rPr dirty="0"/>
              <a:t>Communications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567632"/>
            <a:ext cx="8836025" cy="5111115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Securing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TCP/IP</a:t>
            </a:r>
            <a:r>
              <a:rPr sz="22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IPSec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Internet</a:t>
            </a:r>
            <a:r>
              <a:rPr sz="24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Protocol</a:t>
            </a:r>
            <a:r>
              <a:rPr sz="24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4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(IPSec):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35"/>
              </a:spcBef>
              <a:buChar char="–"/>
              <a:tabLst>
                <a:tab pos="756285" algn="l"/>
                <a:tab pos="756920" algn="l"/>
                <a:tab pos="3338195" algn="l"/>
                <a:tab pos="6493510" algn="l"/>
                <a:tab pos="7845425" algn="l"/>
              </a:tabLst>
            </a:pP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open</a:t>
            </a:r>
            <a:r>
              <a:rPr sz="2200" spc="4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source</a:t>
            </a:r>
            <a:r>
              <a:rPr sz="2200" spc="4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protocol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200" spc="4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secure</a:t>
            </a:r>
            <a:r>
              <a:rPr sz="2200" spc="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communications	across</a:t>
            </a:r>
            <a:r>
              <a:rPr sz="2200" spc="4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any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IP-based</a:t>
            </a:r>
            <a:endParaRPr sz="22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endParaRPr sz="2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7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IPSec</a:t>
            </a:r>
            <a:r>
              <a:rPr sz="2400" spc="2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designed</a:t>
            </a:r>
            <a:r>
              <a:rPr sz="2400" spc="2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400" spc="2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protect</a:t>
            </a:r>
            <a:r>
              <a:rPr sz="2400" spc="2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data</a:t>
            </a:r>
            <a:r>
              <a:rPr sz="2400" b="1" spc="254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integrity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400" spc="2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user</a:t>
            </a:r>
            <a:r>
              <a:rPr sz="2400" b="1" spc="2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confidentiality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400" spc="2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authenticity</a:t>
            </a:r>
            <a:r>
              <a:rPr sz="2400" b="1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at</a:t>
            </a:r>
            <a:r>
              <a:rPr sz="24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24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packet</a:t>
            </a:r>
            <a:r>
              <a:rPr sz="24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level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IPSec</a:t>
            </a:r>
            <a:r>
              <a:rPr sz="24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combines</a:t>
            </a:r>
            <a:r>
              <a:rPr sz="24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212121"/>
                </a:solidFill>
                <a:latin typeface="Times New Roman"/>
                <a:cs typeface="Times New Roman"/>
              </a:rPr>
              <a:t>several</a:t>
            </a:r>
            <a:r>
              <a:rPr sz="2400" spc="-5" dirty="0">
                <a:solidFill>
                  <a:srgbClr val="212121"/>
                </a:solidFill>
                <a:latin typeface="Times New Roman"/>
                <a:cs typeface="Times New Roman"/>
              </a:rPr>
              <a:t> different cryptosystems:</a:t>
            </a:r>
            <a:endParaRPr sz="24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35"/>
              </a:spcBef>
              <a:buFont typeface="Times New Roman"/>
              <a:buChar char="–"/>
              <a:tabLst>
                <a:tab pos="756285" algn="l"/>
                <a:tab pos="756920" algn="l"/>
                <a:tab pos="2777490" algn="l"/>
                <a:tab pos="3429635" algn="l"/>
                <a:tab pos="4834890" algn="l"/>
                <a:tab pos="6343015" algn="l"/>
                <a:tab pos="8278495" algn="l"/>
              </a:tabLst>
            </a:pP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Diff</a:t>
            </a:r>
            <a:r>
              <a:rPr sz="2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200" b="1" spc="-1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-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H</a:t>
            </a:r>
            <a:r>
              <a:rPr sz="22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l</a:t>
            </a:r>
            <a:r>
              <a:rPr sz="22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l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man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	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key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	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exch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n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g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e,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	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P</a:t>
            </a:r>
            <a:r>
              <a:rPr sz="2200" b="1" spc="10" dirty="0">
                <a:solidFill>
                  <a:srgbClr val="3333CC"/>
                </a:solidFill>
                <a:latin typeface="Times New Roman"/>
                <a:cs typeface="Times New Roman"/>
              </a:rPr>
              <a:t>u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bli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c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-key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	cr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y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p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togr</a:t>
            </a:r>
            <a:r>
              <a:rPr sz="2200" b="1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ph</a:t>
            </a:r>
            <a:r>
              <a:rPr sz="2200" b="1" spc="20" dirty="0">
                <a:solidFill>
                  <a:srgbClr val="3333CC"/>
                </a:solidFill>
                <a:latin typeface="Times New Roman"/>
                <a:cs typeface="Times New Roman"/>
              </a:rPr>
              <a:t>y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Bulk</a:t>
            </a:r>
            <a:endParaRPr sz="22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encryption</a:t>
            </a:r>
            <a:r>
              <a:rPr sz="2200" b="1" spc="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algorithms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2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Digital</a:t>
            </a:r>
            <a:r>
              <a:rPr sz="2200" b="1" spc="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certificates.</a:t>
            </a:r>
            <a:endParaRPr sz="2200">
              <a:latin typeface="Times New Roman"/>
              <a:cs typeface="Times New Roman"/>
            </a:endParaRPr>
          </a:p>
          <a:p>
            <a:pPr marL="355600" marR="7620" indent="-342900">
              <a:lnSpc>
                <a:spcPct val="100000"/>
              </a:lnSpc>
              <a:spcBef>
                <a:spcPts val="1970"/>
              </a:spcBef>
              <a:buChar char="•"/>
              <a:tabLst>
                <a:tab pos="354965" algn="l"/>
                <a:tab pos="355600" algn="l"/>
                <a:tab pos="715010" algn="l"/>
                <a:tab pos="1564005" algn="l"/>
                <a:tab pos="1940560" algn="l"/>
                <a:tab pos="3637279" algn="l"/>
                <a:tab pos="4726940" algn="l"/>
                <a:tab pos="5132070" algn="l"/>
                <a:tab pos="7359650" algn="l"/>
                <a:tab pos="8229600" algn="l"/>
              </a:tabLst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In	IPSe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la</a:t>
            </a:r>
            <a:r>
              <a:rPr sz="2200" spc="10" dirty="0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er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se</a:t>
            </a:r>
            <a:r>
              <a:rPr sz="2200" spc="-15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urity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b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tained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15" dirty="0">
                <a:solidFill>
                  <a:srgbClr val="212121"/>
                </a:solidFill>
                <a:latin typeface="Times New Roman"/>
                <a:cs typeface="Times New Roman"/>
              </a:rPr>
              <a:t>b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use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f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ap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lication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header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(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AH)  protocol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or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encapsulating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2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payload</a:t>
            </a:r>
            <a:r>
              <a:rPr sz="22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(ESP)</a:t>
            </a:r>
            <a:r>
              <a:rPr sz="22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protocol</a:t>
            </a:r>
            <a:endParaRPr sz="2200">
              <a:latin typeface="Times New Roman"/>
              <a:cs typeface="Times New Roman"/>
            </a:endParaRPr>
          </a:p>
          <a:p>
            <a:pPr marL="1155700" indent="-229235">
              <a:lnSpc>
                <a:spcPct val="100000"/>
              </a:lnSpc>
              <a:spcBef>
                <a:spcPts val="450"/>
              </a:spcBef>
              <a:buFont typeface="Times New Roman"/>
              <a:buChar char="•"/>
              <a:tabLst>
                <a:tab pos="1155700" algn="l"/>
                <a:tab pos="1156335" algn="l"/>
              </a:tabLst>
            </a:pP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defines</a:t>
            </a:r>
            <a:r>
              <a:rPr sz="1800" b="1" spc="3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b="1" spc="3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information</a:t>
            </a:r>
            <a:r>
              <a:rPr sz="1800" b="1" spc="3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b="1" spc="3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212121"/>
                </a:solidFill>
                <a:latin typeface="Times New Roman"/>
                <a:cs typeface="Times New Roman"/>
              </a:rPr>
              <a:t>add</a:t>
            </a:r>
            <a:r>
              <a:rPr sz="1800" b="1" spc="3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b="1" spc="3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an</a:t>
            </a:r>
            <a:r>
              <a:rPr sz="1800" b="1" spc="3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1800" b="1" spc="3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packet,</a:t>
            </a:r>
            <a:r>
              <a:rPr sz="1800" b="1" spc="3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sz="1800" b="1" spc="3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Times New Roman"/>
                <a:cs typeface="Times New Roman"/>
              </a:rPr>
              <a:t>well</a:t>
            </a:r>
            <a:r>
              <a:rPr sz="1800" b="1" spc="3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sz="1800" b="1" spc="3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212121"/>
                </a:solidFill>
                <a:latin typeface="Times New Roman"/>
                <a:cs typeface="Times New Roman"/>
              </a:rPr>
              <a:t>how</a:t>
            </a:r>
            <a:r>
              <a:rPr sz="1800" b="1" spc="3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b="1" spc="3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encrypt</a:t>
            </a:r>
            <a:endParaRPr sz="18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</a:pP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packet</a:t>
            </a:r>
            <a:r>
              <a:rPr sz="1800" b="1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306" y="653541"/>
            <a:ext cx="769493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Securing</a:t>
            </a:r>
            <a:r>
              <a:rPr spc="-30" dirty="0"/>
              <a:t> </a:t>
            </a:r>
            <a:r>
              <a:rPr dirty="0"/>
              <a:t>TCP/IP</a:t>
            </a:r>
            <a:r>
              <a:rPr spc="-15" dirty="0"/>
              <a:t> </a:t>
            </a:r>
            <a:r>
              <a:rPr spc="-5" dirty="0"/>
              <a:t>with</a:t>
            </a:r>
            <a:r>
              <a:rPr spc="-25" dirty="0"/>
              <a:t> </a:t>
            </a:r>
            <a:r>
              <a:rPr dirty="0"/>
              <a:t>IPSec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PGP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642084"/>
            <a:ext cx="7798434" cy="41719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580"/>
              </a:spcBef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Internet</a:t>
            </a:r>
            <a:r>
              <a:rPr sz="2000" spc="-6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Protocol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Security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(IPSec):</a:t>
            </a:r>
            <a:endParaRPr sz="2000">
              <a:latin typeface="Arial MT"/>
              <a:cs typeface="Arial MT"/>
            </a:endParaRPr>
          </a:p>
          <a:p>
            <a:pPr marL="756285" marR="20002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open-source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protocol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framework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security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development </a:t>
            </a:r>
            <a:r>
              <a:rPr sz="2000" spc="-5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within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the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TCP/IP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family of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protocol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standards</a:t>
            </a:r>
            <a:endParaRPr sz="20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212121"/>
              </a:buClr>
              <a:buFont typeface="Arial MT"/>
              <a:buChar char="–"/>
            </a:pPr>
            <a:endParaRPr sz="29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IPSec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uses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several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different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cryptosystems</a:t>
            </a:r>
            <a:endParaRPr sz="2000">
              <a:latin typeface="Arial MT"/>
              <a:cs typeface="Arial MT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Diffie-Hellman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key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exchange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deriving key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material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between </a:t>
            </a:r>
            <a:r>
              <a:rPr sz="2000" spc="-5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peers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on a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public</a:t>
            </a:r>
            <a:r>
              <a:rPr sz="20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network</a:t>
            </a:r>
            <a:endParaRPr sz="20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Public key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cryptography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signing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Diffie-Hellman</a:t>
            </a:r>
            <a:endParaRPr sz="2000">
              <a:latin typeface="Arial MT"/>
              <a:cs typeface="Arial MT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exchanges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guarantees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identity</a:t>
            </a:r>
            <a:endParaRPr sz="20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Bulk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encryption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algorithms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encrypting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the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data</a:t>
            </a:r>
            <a:endParaRPr sz="2000">
              <a:latin typeface="Arial MT"/>
              <a:cs typeface="Arial MT"/>
            </a:endParaRPr>
          </a:p>
          <a:p>
            <a:pPr marL="756285" marR="45021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Digital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certificates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signed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by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certificate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authority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act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as </a:t>
            </a:r>
            <a:r>
              <a:rPr sz="2000" spc="-5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digital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ID cards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/>
              <a:t>Securing</a:t>
            </a:r>
            <a:r>
              <a:rPr spc="-20" dirty="0"/>
              <a:t> </a:t>
            </a:r>
            <a:r>
              <a:rPr spc="-5" dirty="0"/>
              <a:t>TCP/IP</a:t>
            </a:r>
            <a:r>
              <a:rPr spc="-10" dirty="0"/>
              <a:t> </a:t>
            </a:r>
            <a:r>
              <a:rPr dirty="0"/>
              <a:t>with</a:t>
            </a:r>
            <a:r>
              <a:rPr spc="-30" dirty="0"/>
              <a:t> </a:t>
            </a:r>
            <a:r>
              <a:rPr spc="-5" dirty="0"/>
              <a:t>IPSec</a:t>
            </a:r>
            <a:r>
              <a:rPr spc="-10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spc="-5" dirty="0"/>
              <a:t>PGP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787654"/>
            <a:ext cx="7854950" cy="47199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Pretty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Good</a:t>
            </a:r>
            <a:r>
              <a:rPr sz="2200" spc="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Privacy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(PGP):</a:t>
            </a:r>
            <a:r>
              <a:rPr sz="2200" spc="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hybrid</a:t>
            </a:r>
            <a:r>
              <a:rPr sz="2200" spc="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cryptosystem</a:t>
            </a:r>
            <a:r>
              <a:rPr sz="2200" spc="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designed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in </a:t>
            </a:r>
            <a:r>
              <a:rPr sz="2200" spc="-6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1991</a:t>
            </a:r>
            <a:r>
              <a:rPr sz="22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by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Phil Zimmermann</a:t>
            </a:r>
            <a:endParaRPr sz="2200">
              <a:latin typeface="Arial MT"/>
              <a:cs typeface="Arial MT"/>
            </a:endParaRPr>
          </a:p>
          <a:p>
            <a:pPr marL="756285" marR="109855" lvl="1" indent="-287020">
              <a:lnSpc>
                <a:spcPct val="100000"/>
              </a:lnSpc>
              <a:spcBef>
                <a:spcPts val="525"/>
              </a:spcBef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Combined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best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 available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cryptographic</a:t>
            </a:r>
            <a:r>
              <a:rPr sz="2200" spc="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algorithms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to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become</a:t>
            </a:r>
            <a:r>
              <a:rPr sz="22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open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source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facto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standard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for</a:t>
            </a:r>
            <a:r>
              <a:rPr sz="2200" spc="5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encryption 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and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authentication</a:t>
            </a:r>
            <a:r>
              <a:rPr sz="2200" spc="1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of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e-mail</a:t>
            </a:r>
            <a:r>
              <a:rPr sz="2200" spc="2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and</a:t>
            </a:r>
            <a:r>
              <a:rPr sz="2200" spc="3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file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storage</a:t>
            </a:r>
            <a:r>
              <a:rPr sz="2200" spc="3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applications</a:t>
            </a:r>
            <a:endParaRPr sz="22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756285" marR="487680" lvl="1" indent="-287020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Freeware</a:t>
            </a:r>
            <a:r>
              <a:rPr sz="2200" spc="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low-cost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commercial</a:t>
            </a:r>
            <a:r>
              <a:rPr sz="2200" spc="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PGP versions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are </a:t>
            </a:r>
            <a:r>
              <a:rPr sz="2200" spc="-6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available</a:t>
            </a:r>
            <a:r>
              <a:rPr sz="22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200" spc="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many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platforms</a:t>
            </a:r>
            <a:endParaRPr sz="22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Clr>
                <a:srgbClr val="212121"/>
              </a:buClr>
              <a:buFont typeface="Arial MT"/>
              <a:buChar char="–"/>
            </a:pPr>
            <a:endParaRPr sz="3200">
              <a:latin typeface="Arial MT"/>
              <a:cs typeface="Arial MT"/>
            </a:endParaRPr>
          </a:p>
          <a:p>
            <a:pPr marL="756285" marR="69850" lvl="1" indent="-287020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PGP security</a:t>
            </a:r>
            <a:r>
              <a:rPr sz="22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solution</a:t>
            </a:r>
            <a:r>
              <a:rPr sz="22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provides</a:t>
            </a:r>
            <a:r>
              <a:rPr sz="2200" spc="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six</a:t>
            </a:r>
            <a:r>
              <a:rPr sz="22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Arial MT"/>
                <a:cs typeface="Arial MT"/>
              </a:rPr>
              <a:t>services: </a:t>
            </a:r>
            <a:r>
              <a:rPr sz="220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authentication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by</a:t>
            </a:r>
            <a:r>
              <a:rPr sz="2200" spc="2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digital</a:t>
            </a:r>
            <a:r>
              <a:rPr sz="2200" spc="1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signatures;</a:t>
            </a:r>
            <a:r>
              <a:rPr sz="2200" spc="2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message</a:t>
            </a:r>
            <a:r>
              <a:rPr sz="2200" spc="3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encryption; </a:t>
            </a:r>
            <a:r>
              <a:rPr sz="2200" spc="-59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compression;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e-mail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compatibility;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segmentation;</a:t>
            </a:r>
            <a:r>
              <a:rPr sz="2200" spc="2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key 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management</a:t>
            </a:r>
            <a:endParaRPr sz="2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60826" y="3837813"/>
            <a:ext cx="2908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45" dirty="0">
                <a:latin typeface="Arial MT"/>
                <a:cs typeface="Arial MT"/>
              </a:rPr>
              <a:t>Table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8-12 </a:t>
            </a:r>
            <a:r>
              <a:rPr sz="1800" dirty="0">
                <a:latin typeface="Arial MT"/>
                <a:cs typeface="Arial MT"/>
              </a:rPr>
              <a:t>PGP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Functions</a:t>
            </a:r>
            <a:r>
              <a:rPr sz="1800" spc="-7" baseline="25462" dirty="0">
                <a:latin typeface="Arial MT"/>
                <a:cs typeface="Arial MT"/>
              </a:rPr>
              <a:t>24</a:t>
            </a:r>
            <a:endParaRPr sz="1800" baseline="25462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431038"/>
            <a:ext cx="60217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20" dirty="0">
                <a:solidFill>
                  <a:srgbClr val="000099"/>
                </a:solidFill>
                <a:latin typeface="Trebuchet MS"/>
                <a:cs typeface="Trebuchet MS"/>
              </a:rPr>
              <a:t>What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95" dirty="0">
                <a:solidFill>
                  <a:srgbClr val="000099"/>
                </a:solidFill>
                <a:latin typeface="Trebuchet MS"/>
                <a:cs typeface="Trebuchet MS"/>
              </a:rPr>
              <a:t>is</a:t>
            </a:r>
            <a:r>
              <a:rPr sz="4400" spc="-12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30" dirty="0">
                <a:solidFill>
                  <a:srgbClr val="000099"/>
                </a:solidFill>
                <a:latin typeface="Trebuchet MS"/>
                <a:cs typeface="Trebuchet MS"/>
              </a:rPr>
              <a:t>network</a:t>
            </a:r>
            <a:r>
              <a:rPr sz="4400" spc="-12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400" spc="-195" dirty="0">
                <a:solidFill>
                  <a:srgbClr val="000099"/>
                </a:solidFill>
                <a:latin typeface="Trebuchet MS"/>
                <a:cs typeface="Trebuchet MS"/>
              </a:rPr>
              <a:t>security?</a:t>
            </a:r>
            <a:endParaRPr sz="4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2140" y="1556130"/>
            <a:ext cx="7559040" cy="3810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70"/>
              </a:lnSpc>
              <a:spcBef>
                <a:spcPts val="95"/>
              </a:spcBef>
            </a:pPr>
            <a:r>
              <a:rPr sz="2800" i="1" spc="-310" dirty="0">
                <a:solidFill>
                  <a:srgbClr val="C00000"/>
                </a:solidFill>
                <a:latin typeface="Trebuchet MS"/>
                <a:cs typeface="Trebuchet MS"/>
              </a:rPr>
              <a:t>confidentiality</a:t>
            </a:r>
            <a:r>
              <a:rPr sz="2800" spc="-310" dirty="0">
                <a:solidFill>
                  <a:srgbClr val="C00000"/>
                </a:solidFill>
                <a:latin typeface="Trebuchet MS"/>
                <a:cs typeface="Trebuchet MS"/>
              </a:rPr>
              <a:t>:</a:t>
            </a:r>
            <a:r>
              <a:rPr sz="2800" spc="-3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only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sender,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intended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receiver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90" dirty="0">
                <a:latin typeface="Trebuchet MS"/>
                <a:cs typeface="Trebuchet MS"/>
              </a:rPr>
              <a:t>should</a:t>
            </a:r>
            <a:endParaRPr sz="2400">
              <a:latin typeface="Trebuchet MS"/>
              <a:cs typeface="Trebuchet MS"/>
            </a:endParaRPr>
          </a:p>
          <a:p>
            <a:pPr marL="355600">
              <a:lnSpc>
                <a:spcPts val="2690"/>
              </a:lnSpc>
            </a:pPr>
            <a:r>
              <a:rPr sz="2400" dirty="0">
                <a:latin typeface="MS PGothic"/>
                <a:cs typeface="MS PGothic"/>
              </a:rPr>
              <a:t>“</a:t>
            </a:r>
            <a:r>
              <a:rPr sz="2400" spc="-114" dirty="0">
                <a:latin typeface="Trebuchet MS"/>
                <a:cs typeface="Trebuchet MS"/>
              </a:rPr>
              <a:t>understand</a:t>
            </a:r>
            <a:r>
              <a:rPr sz="2400" spc="-114" dirty="0">
                <a:latin typeface="MS PGothic"/>
                <a:cs typeface="MS PGothic"/>
              </a:rPr>
              <a:t>”</a:t>
            </a:r>
            <a:r>
              <a:rPr sz="2400" spc="-60" dirty="0">
                <a:latin typeface="MS PGothic"/>
                <a:cs typeface="MS PGothic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messag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contents</a:t>
            </a:r>
            <a:endParaRPr sz="24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110"/>
              </a:spcBef>
              <a:buClr>
                <a:srgbClr val="000099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2400" spc="-100" dirty="0">
                <a:latin typeface="Trebuchet MS"/>
                <a:cs typeface="Trebuchet MS"/>
              </a:rPr>
              <a:t>sender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20" dirty="0">
                <a:latin typeface="Trebuchet MS"/>
                <a:cs typeface="Trebuchet MS"/>
              </a:rPr>
              <a:t>encryp</a:t>
            </a:r>
            <a:r>
              <a:rPr sz="2400" spc="-90" dirty="0">
                <a:latin typeface="Trebuchet MS"/>
                <a:cs typeface="Trebuchet MS"/>
              </a:rPr>
              <a:t>t</a:t>
            </a:r>
            <a:r>
              <a:rPr sz="2400" spc="-50" dirty="0">
                <a:latin typeface="Trebuchet MS"/>
                <a:cs typeface="Trebuchet MS"/>
              </a:rPr>
              <a:t>s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messag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endParaRPr sz="2400">
              <a:latin typeface="Trebuchet MS"/>
              <a:cs typeface="Trebuchet MS"/>
            </a:endParaRPr>
          </a:p>
          <a:p>
            <a:pPr marL="756285" indent="-287020">
              <a:lnSpc>
                <a:spcPct val="100000"/>
              </a:lnSpc>
              <a:spcBef>
                <a:spcPts val="140"/>
              </a:spcBef>
              <a:buClr>
                <a:srgbClr val="000099"/>
              </a:buClr>
              <a:buFont typeface="Arial MT"/>
              <a:buChar char="•"/>
              <a:tabLst>
                <a:tab pos="756285" algn="l"/>
                <a:tab pos="756920" algn="l"/>
              </a:tabLst>
            </a:pPr>
            <a:r>
              <a:rPr sz="2400" spc="-120" dirty="0">
                <a:latin typeface="Trebuchet MS"/>
                <a:cs typeface="Trebuchet MS"/>
              </a:rPr>
              <a:t>recei</a:t>
            </a:r>
            <a:r>
              <a:rPr sz="2400" spc="-125" dirty="0">
                <a:latin typeface="Trebuchet MS"/>
                <a:cs typeface="Trebuchet MS"/>
              </a:rPr>
              <a:t>v</a:t>
            </a:r>
            <a:r>
              <a:rPr sz="2400" spc="-70" dirty="0">
                <a:latin typeface="Trebuchet MS"/>
                <a:cs typeface="Trebuchet MS"/>
              </a:rPr>
              <a:t>er</a:t>
            </a:r>
            <a:r>
              <a:rPr sz="2400" spc="-8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decrypts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30" dirty="0">
                <a:latin typeface="Trebuchet MS"/>
                <a:cs typeface="Trebuchet MS"/>
              </a:rPr>
              <a:t>mess</a:t>
            </a:r>
            <a:r>
              <a:rPr sz="2400" spc="-135" dirty="0">
                <a:latin typeface="Trebuchet MS"/>
                <a:cs typeface="Trebuchet MS"/>
              </a:rPr>
              <a:t>a</a:t>
            </a:r>
            <a:r>
              <a:rPr sz="2400" spc="-170" dirty="0">
                <a:latin typeface="Trebuchet MS"/>
                <a:cs typeface="Trebuchet MS"/>
              </a:rPr>
              <a:t>ge</a:t>
            </a:r>
            <a:endParaRPr sz="2400">
              <a:latin typeface="Trebuchet MS"/>
              <a:cs typeface="Trebuchet MS"/>
            </a:endParaRPr>
          </a:p>
          <a:p>
            <a:pPr marL="355600" marR="68580" indent="-343535">
              <a:lnSpc>
                <a:spcPct val="85900"/>
              </a:lnSpc>
              <a:spcBef>
                <a:spcPts val="630"/>
              </a:spcBef>
            </a:pPr>
            <a:r>
              <a:rPr sz="2800" i="1" spc="-295" dirty="0">
                <a:solidFill>
                  <a:srgbClr val="C00000"/>
                </a:solidFill>
                <a:latin typeface="Trebuchet MS"/>
                <a:cs typeface="Trebuchet MS"/>
              </a:rPr>
              <a:t>authentication:</a:t>
            </a:r>
            <a:r>
              <a:rPr sz="2800" i="1" spc="-2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sender,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receiver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want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confirm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identity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30" dirty="0">
                <a:latin typeface="Trebuchet MS"/>
                <a:cs typeface="Trebuchet MS"/>
              </a:rPr>
              <a:t>of </a:t>
            </a:r>
            <a:r>
              <a:rPr sz="2400" spc="-705" dirty="0">
                <a:latin typeface="Trebuchet MS"/>
                <a:cs typeface="Trebuchet MS"/>
              </a:rPr>
              <a:t> </a:t>
            </a:r>
            <a:r>
              <a:rPr sz="2400" spc="-165" dirty="0">
                <a:latin typeface="Trebuchet MS"/>
                <a:cs typeface="Trebuchet MS"/>
              </a:rPr>
              <a:t>each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25" dirty="0">
                <a:latin typeface="Trebuchet MS"/>
                <a:cs typeface="Trebuchet MS"/>
              </a:rPr>
              <a:t>o</a:t>
            </a:r>
            <a:r>
              <a:rPr sz="2400" spc="-145" dirty="0">
                <a:latin typeface="Trebuchet MS"/>
                <a:cs typeface="Trebuchet MS"/>
              </a:rPr>
              <a:t>the</a:t>
            </a:r>
            <a:r>
              <a:rPr sz="2400" spc="15" dirty="0">
                <a:latin typeface="Trebuchet MS"/>
                <a:cs typeface="Trebuchet MS"/>
              </a:rPr>
              <a:t>r</a:t>
            </a:r>
            <a:endParaRPr sz="2400">
              <a:latin typeface="Trebuchet MS"/>
              <a:cs typeface="Trebuchet MS"/>
            </a:endParaRPr>
          </a:p>
          <a:p>
            <a:pPr algn="ctr">
              <a:lnSpc>
                <a:spcPts val="3155"/>
              </a:lnSpc>
              <a:spcBef>
                <a:spcPts val="150"/>
              </a:spcBef>
            </a:pPr>
            <a:r>
              <a:rPr sz="2800" i="1" spc="-215" dirty="0">
                <a:solidFill>
                  <a:srgbClr val="C00000"/>
                </a:solidFill>
                <a:latin typeface="Trebuchet MS"/>
                <a:cs typeface="Trebuchet MS"/>
              </a:rPr>
              <a:t>message</a:t>
            </a:r>
            <a:r>
              <a:rPr sz="2800" i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330" dirty="0">
                <a:solidFill>
                  <a:srgbClr val="C00000"/>
                </a:solidFill>
                <a:latin typeface="Trebuchet MS"/>
                <a:cs typeface="Trebuchet MS"/>
              </a:rPr>
              <a:t>integrity:</a:t>
            </a:r>
            <a:r>
              <a:rPr sz="2800" i="1" spc="-4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sender,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receiver</a:t>
            </a:r>
            <a:r>
              <a:rPr sz="2400" spc="-9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want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 </a:t>
            </a:r>
            <a:r>
              <a:rPr sz="2400" spc="-95" dirty="0">
                <a:latin typeface="Trebuchet MS"/>
                <a:cs typeface="Trebuchet MS"/>
              </a:rPr>
              <a:t>ensure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message</a:t>
            </a:r>
            <a:endParaRPr sz="2400">
              <a:latin typeface="Trebuchet MS"/>
              <a:cs typeface="Trebuchet MS"/>
            </a:endParaRPr>
          </a:p>
          <a:p>
            <a:pPr marL="46990" algn="ctr">
              <a:lnSpc>
                <a:spcPts val="2675"/>
              </a:lnSpc>
            </a:pPr>
            <a:r>
              <a:rPr sz="2400" spc="-80" dirty="0">
                <a:latin typeface="Trebuchet MS"/>
                <a:cs typeface="Trebuchet MS"/>
              </a:rPr>
              <a:t>not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altered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30" dirty="0">
                <a:latin typeface="Trebuchet MS"/>
                <a:cs typeface="Trebuchet MS"/>
              </a:rPr>
              <a:t>(in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transit,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20" dirty="0">
                <a:latin typeface="Trebuchet MS"/>
                <a:cs typeface="Trebuchet MS"/>
              </a:rPr>
              <a:t>or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afterwards)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without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detection</a:t>
            </a:r>
            <a:endParaRPr sz="2400">
              <a:latin typeface="Trebuchet MS"/>
              <a:cs typeface="Trebuchet MS"/>
            </a:endParaRPr>
          </a:p>
          <a:p>
            <a:pPr marL="355600" marR="607060" indent="-343535">
              <a:lnSpc>
                <a:spcPct val="85900"/>
              </a:lnSpc>
              <a:spcBef>
                <a:spcPts val="625"/>
              </a:spcBef>
            </a:pPr>
            <a:r>
              <a:rPr sz="2800" i="1" spc="-200" dirty="0">
                <a:solidFill>
                  <a:srgbClr val="C00000"/>
                </a:solidFill>
                <a:latin typeface="Trebuchet MS"/>
                <a:cs typeface="Trebuchet MS"/>
              </a:rPr>
              <a:t>access</a:t>
            </a:r>
            <a:r>
              <a:rPr sz="2800" i="1" spc="-8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215" dirty="0">
                <a:solidFill>
                  <a:srgbClr val="C00000"/>
                </a:solidFill>
                <a:latin typeface="Trebuchet MS"/>
                <a:cs typeface="Trebuchet MS"/>
              </a:rPr>
              <a:t>and</a:t>
            </a:r>
            <a:r>
              <a:rPr sz="2800" i="1" spc="-6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800" i="1" spc="-305" dirty="0">
                <a:solidFill>
                  <a:srgbClr val="C00000"/>
                </a:solidFill>
                <a:latin typeface="Trebuchet MS"/>
                <a:cs typeface="Trebuchet MS"/>
              </a:rPr>
              <a:t>availability</a:t>
            </a:r>
            <a:r>
              <a:rPr sz="2400" spc="-305" dirty="0">
                <a:solidFill>
                  <a:srgbClr val="FF0000"/>
                </a:solidFill>
                <a:latin typeface="Trebuchet MS"/>
                <a:cs typeface="Trebuchet MS"/>
              </a:rPr>
              <a:t>:</a:t>
            </a:r>
            <a:r>
              <a:rPr sz="2400" spc="-4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services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must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be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accessible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and </a:t>
            </a:r>
            <a:r>
              <a:rPr sz="2400" spc="-710" dirty="0">
                <a:latin typeface="Trebuchet MS"/>
                <a:cs typeface="Trebuchet MS"/>
              </a:rPr>
              <a:t> </a:t>
            </a:r>
            <a:r>
              <a:rPr sz="2400" spc="-185" dirty="0">
                <a:latin typeface="Trebuchet MS"/>
                <a:cs typeface="Trebuchet MS"/>
              </a:rPr>
              <a:t>available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users</a:t>
            </a:r>
            <a:endParaRPr sz="24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980" y="1040891"/>
            <a:ext cx="6399276" cy="173736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913369" y="6545681"/>
            <a:ext cx="87121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59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8-2</a:t>
            </a:r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0" y="6369938"/>
            <a:ext cx="1758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3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1258" y="653541"/>
            <a:ext cx="7698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Protocols</a:t>
            </a:r>
            <a:r>
              <a:rPr spc="-20" dirty="0"/>
              <a:t> </a:t>
            </a:r>
            <a:r>
              <a:rPr spc="-5" dirty="0"/>
              <a:t>for</a:t>
            </a:r>
            <a:r>
              <a:rPr spc="-15" dirty="0"/>
              <a:t> </a:t>
            </a:r>
            <a:r>
              <a:rPr dirty="0"/>
              <a:t>Secure</a:t>
            </a:r>
            <a:r>
              <a:rPr spc="-30" dirty="0"/>
              <a:t> </a:t>
            </a:r>
            <a:r>
              <a:rPr dirty="0"/>
              <a:t>Communications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715" indent="-343535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  <a:tab pos="356235" algn="l"/>
                <a:tab pos="1290955" algn="l"/>
                <a:tab pos="1778635" algn="l"/>
                <a:tab pos="2422525" algn="l"/>
                <a:tab pos="3733165" algn="l"/>
                <a:tab pos="5060950" algn="l"/>
                <a:tab pos="5920740" algn="l"/>
                <a:tab pos="6408420" algn="l"/>
                <a:tab pos="7516495" algn="l"/>
              </a:tabLst>
            </a:pPr>
            <a:r>
              <a:rPr spc="-5" dirty="0"/>
              <a:t>Much	of	</a:t>
            </a:r>
            <a:r>
              <a:rPr spc="5" dirty="0"/>
              <a:t>t</a:t>
            </a:r>
            <a:r>
              <a:rPr spc="-5" dirty="0"/>
              <a:t>he</a:t>
            </a:r>
            <a:r>
              <a:rPr dirty="0"/>
              <a:t>	</a:t>
            </a:r>
            <a:r>
              <a:rPr spc="-5" dirty="0"/>
              <a:t>s</a:t>
            </a:r>
            <a:r>
              <a:rPr dirty="0"/>
              <a:t>o</a:t>
            </a:r>
            <a:r>
              <a:rPr spc="-5" dirty="0"/>
              <a:t>ftwa</a:t>
            </a:r>
            <a:r>
              <a:rPr spc="10" dirty="0"/>
              <a:t>r</a:t>
            </a:r>
            <a:r>
              <a:rPr spc="-5" dirty="0"/>
              <a:t>e</a:t>
            </a:r>
            <a:r>
              <a:rPr dirty="0"/>
              <a:t>	</a:t>
            </a:r>
            <a:r>
              <a:rPr spc="-5" dirty="0"/>
              <a:t>c</a:t>
            </a:r>
            <a:r>
              <a:rPr dirty="0"/>
              <a:t>u</a:t>
            </a:r>
            <a:r>
              <a:rPr spc="-5" dirty="0"/>
              <a:t>rrent</a:t>
            </a:r>
            <a:r>
              <a:rPr spc="10" dirty="0"/>
              <a:t>l</a:t>
            </a:r>
            <a:r>
              <a:rPr spc="-5" dirty="0"/>
              <a:t>y</a:t>
            </a:r>
            <a:r>
              <a:rPr dirty="0"/>
              <a:t>	</a:t>
            </a:r>
            <a:r>
              <a:rPr spc="-5" dirty="0"/>
              <a:t>u</a:t>
            </a:r>
            <a:r>
              <a:rPr spc="5" dirty="0"/>
              <a:t>s</a:t>
            </a:r>
            <a:r>
              <a:rPr spc="-5" dirty="0"/>
              <a:t>ed</a:t>
            </a:r>
            <a:r>
              <a:rPr dirty="0"/>
              <a:t>	</a:t>
            </a:r>
            <a:r>
              <a:rPr spc="-5" dirty="0"/>
              <a:t>to</a:t>
            </a:r>
            <a:r>
              <a:rPr dirty="0"/>
              <a:t>	</a:t>
            </a:r>
            <a:r>
              <a:rPr spc="-5" dirty="0"/>
              <a:t>prote</a:t>
            </a:r>
            <a:r>
              <a:rPr dirty="0"/>
              <a:t>c</a:t>
            </a:r>
            <a:r>
              <a:rPr spc="-5" dirty="0"/>
              <a:t>t</a:t>
            </a:r>
            <a:r>
              <a:rPr dirty="0"/>
              <a:t>	</a:t>
            </a:r>
            <a:r>
              <a:rPr spc="5" dirty="0"/>
              <a:t>t</a:t>
            </a:r>
            <a:r>
              <a:rPr spc="-5" dirty="0"/>
              <a:t>he  confidentiality</a:t>
            </a:r>
            <a:r>
              <a:rPr spc="1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spc="-5" dirty="0"/>
              <a:t>information</a:t>
            </a:r>
            <a:r>
              <a:rPr spc="30" dirty="0"/>
              <a:t> </a:t>
            </a:r>
            <a:r>
              <a:rPr spc="-5" dirty="0"/>
              <a:t>are</a:t>
            </a:r>
            <a:r>
              <a:rPr spc="20" dirty="0"/>
              <a:t> </a:t>
            </a:r>
            <a:r>
              <a:rPr spc="-5" dirty="0"/>
              <a:t>not</a:t>
            </a:r>
            <a:r>
              <a:rPr spc="5" dirty="0"/>
              <a:t> </a:t>
            </a:r>
            <a:r>
              <a:rPr spc="-5" dirty="0"/>
              <a:t>true</a:t>
            </a:r>
            <a:r>
              <a:rPr spc="30" dirty="0"/>
              <a:t> </a:t>
            </a:r>
            <a:r>
              <a:rPr spc="-5" dirty="0"/>
              <a:t>cryptosystems</a:t>
            </a: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12121"/>
              </a:buClr>
              <a:buFont typeface="Arial MT"/>
              <a:buChar char="•"/>
            </a:pPr>
            <a:endParaRPr sz="3200"/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They</a:t>
            </a:r>
            <a:r>
              <a:rPr spc="145" dirty="0"/>
              <a:t> </a:t>
            </a:r>
            <a:r>
              <a:rPr spc="-5" dirty="0"/>
              <a:t>are</a:t>
            </a:r>
            <a:r>
              <a:rPr spc="155" dirty="0"/>
              <a:t> </a:t>
            </a:r>
            <a:r>
              <a:rPr dirty="0"/>
              <a:t>applications</a:t>
            </a:r>
            <a:r>
              <a:rPr spc="155" dirty="0"/>
              <a:t> </a:t>
            </a:r>
            <a:r>
              <a:rPr spc="-5" dirty="0"/>
              <a:t>to</a:t>
            </a:r>
            <a:r>
              <a:rPr spc="130" dirty="0"/>
              <a:t> </a:t>
            </a:r>
            <a:r>
              <a:rPr spc="-5" dirty="0"/>
              <a:t>which</a:t>
            </a:r>
            <a:r>
              <a:rPr spc="145" dirty="0"/>
              <a:t> </a:t>
            </a:r>
            <a:r>
              <a:rPr dirty="0"/>
              <a:t>cryptographic</a:t>
            </a:r>
            <a:r>
              <a:rPr spc="155" dirty="0"/>
              <a:t> </a:t>
            </a:r>
            <a:r>
              <a:rPr dirty="0"/>
              <a:t>protocols</a:t>
            </a:r>
            <a:r>
              <a:rPr spc="155" dirty="0"/>
              <a:t> </a:t>
            </a:r>
            <a:r>
              <a:rPr dirty="0"/>
              <a:t>have</a:t>
            </a: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been</a:t>
            </a:r>
            <a:r>
              <a:rPr spc="-40" dirty="0"/>
              <a:t> </a:t>
            </a:r>
            <a:r>
              <a:rPr spc="-5" dirty="0"/>
              <a:t>added</a:t>
            </a: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200"/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pc="-5" dirty="0"/>
              <a:t>Particularly</a:t>
            </a:r>
            <a:r>
              <a:rPr spc="15" dirty="0"/>
              <a:t> </a:t>
            </a:r>
            <a:r>
              <a:rPr spc="-5" dirty="0"/>
              <a:t>true</a:t>
            </a:r>
            <a:r>
              <a:rPr spc="20" dirty="0"/>
              <a:t> </a:t>
            </a:r>
            <a:r>
              <a:rPr spc="-5" dirty="0"/>
              <a:t>of</a:t>
            </a:r>
            <a:r>
              <a:rPr spc="10" dirty="0"/>
              <a:t> </a:t>
            </a:r>
            <a:r>
              <a:rPr spc="-5" dirty="0"/>
              <a:t>Internet</a:t>
            </a:r>
            <a:r>
              <a:rPr spc="25" dirty="0"/>
              <a:t> </a:t>
            </a:r>
            <a:r>
              <a:rPr spc="-5" dirty="0"/>
              <a:t>protocols</a:t>
            </a: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12121"/>
              </a:buClr>
              <a:buFont typeface="Arial MT"/>
              <a:buChar char="•"/>
            </a:pPr>
            <a:endParaRPr sz="3200"/>
          </a:p>
          <a:p>
            <a:pPr marL="355600" marR="6985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  <a:tab pos="815975" algn="l"/>
                <a:tab pos="1338580" algn="l"/>
                <a:tab pos="2422525" algn="l"/>
                <a:tab pos="2791460" algn="l"/>
                <a:tab pos="3783329" algn="l"/>
                <a:tab pos="4150995" algn="l"/>
                <a:tab pos="4674870" algn="l"/>
                <a:tab pos="5758815" algn="l"/>
                <a:tab pos="6579234" algn="l"/>
                <a:tab pos="7009130" algn="l"/>
                <a:tab pos="7516495" algn="l"/>
              </a:tabLst>
            </a:pPr>
            <a:r>
              <a:rPr spc="-10" dirty="0"/>
              <a:t>A</a:t>
            </a:r>
            <a:r>
              <a:rPr spc="-5" dirty="0"/>
              <a:t>s</a:t>
            </a:r>
            <a:r>
              <a:rPr dirty="0"/>
              <a:t>	</a:t>
            </a:r>
            <a:r>
              <a:rPr spc="-5" dirty="0"/>
              <a:t>the</a:t>
            </a:r>
            <a:r>
              <a:rPr dirty="0"/>
              <a:t>	</a:t>
            </a:r>
            <a:r>
              <a:rPr spc="-5" dirty="0"/>
              <a:t>n</a:t>
            </a:r>
            <a:r>
              <a:rPr spc="10" dirty="0"/>
              <a:t>u</a:t>
            </a:r>
            <a:r>
              <a:rPr spc="-5" dirty="0"/>
              <a:t>mber</a:t>
            </a:r>
            <a:r>
              <a:rPr dirty="0"/>
              <a:t>	</a:t>
            </a:r>
            <a:r>
              <a:rPr spc="-5" dirty="0"/>
              <a:t>of</a:t>
            </a:r>
            <a:r>
              <a:rPr dirty="0"/>
              <a:t>	</a:t>
            </a:r>
            <a:r>
              <a:rPr spc="-5" dirty="0"/>
              <a:t>thr</a:t>
            </a:r>
            <a:r>
              <a:rPr spc="10" dirty="0"/>
              <a:t>e</a:t>
            </a:r>
            <a:r>
              <a:rPr spc="5" dirty="0"/>
              <a:t>a</a:t>
            </a:r>
            <a:r>
              <a:rPr spc="-5" dirty="0"/>
              <a:t>ts</a:t>
            </a:r>
            <a:r>
              <a:rPr dirty="0"/>
              <a:t>	</a:t>
            </a:r>
            <a:r>
              <a:rPr spc="-5" dirty="0"/>
              <a:t>to</a:t>
            </a:r>
            <a:r>
              <a:rPr dirty="0"/>
              <a:t>	</a:t>
            </a:r>
            <a:r>
              <a:rPr spc="-5" dirty="0"/>
              <a:t>the</a:t>
            </a:r>
            <a:r>
              <a:rPr dirty="0"/>
              <a:t>	</a:t>
            </a:r>
            <a:r>
              <a:rPr spc="-5" dirty="0"/>
              <a:t>In</a:t>
            </a:r>
            <a:r>
              <a:rPr spc="10" dirty="0"/>
              <a:t>t</a:t>
            </a:r>
            <a:r>
              <a:rPr spc="-5" dirty="0"/>
              <a:t>ernet</a:t>
            </a:r>
            <a:r>
              <a:rPr dirty="0"/>
              <a:t>	</a:t>
            </a:r>
            <a:r>
              <a:rPr spc="5" dirty="0"/>
              <a:t>g</a:t>
            </a:r>
            <a:r>
              <a:rPr spc="-5" dirty="0"/>
              <a:t>rew,</a:t>
            </a:r>
            <a:r>
              <a:rPr dirty="0"/>
              <a:t>	s</a:t>
            </a:r>
            <a:r>
              <a:rPr spc="-5" dirty="0"/>
              <a:t>o</a:t>
            </a:r>
            <a:r>
              <a:rPr dirty="0"/>
              <a:t>	</a:t>
            </a:r>
            <a:r>
              <a:rPr spc="-5" dirty="0"/>
              <a:t>did</a:t>
            </a:r>
            <a:r>
              <a:rPr dirty="0"/>
              <a:t>	</a:t>
            </a:r>
            <a:r>
              <a:rPr spc="-5" dirty="0"/>
              <a:t>the  need</a:t>
            </a:r>
            <a:r>
              <a:rPr dirty="0"/>
              <a:t> </a:t>
            </a:r>
            <a:r>
              <a:rPr spc="-5" dirty="0"/>
              <a:t>for</a:t>
            </a:r>
            <a:r>
              <a:rPr spc="15" dirty="0"/>
              <a:t> </a:t>
            </a:r>
            <a:r>
              <a:rPr spc="-5" dirty="0"/>
              <a:t>additional</a:t>
            </a:r>
            <a:r>
              <a:rPr dirty="0"/>
              <a:t> </a:t>
            </a:r>
            <a:r>
              <a:rPr spc="-5" dirty="0"/>
              <a:t>security</a:t>
            </a:r>
            <a:r>
              <a:rPr spc="15" dirty="0"/>
              <a:t> </a:t>
            </a:r>
            <a:r>
              <a:rPr spc="-5" dirty="0"/>
              <a:t>measures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82000" y="6369938"/>
            <a:ext cx="1758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4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0734" y="166827"/>
            <a:ext cx="6943090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90750" marR="5080" indent="-2178685">
              <a:lnSpc>
                <a:spcPct val="100000"/>
              </a:lnSpc>
              <a:spcBef>
                <a:spcPts val="100"/>
              </a:spcBef>
            </a:pPr>
            <a:r>
              <a:rPr sz="3000" dirty="0"/>
              <a:t>Securing</a:t>
            </a:r>
            <a:r>
              <a:rPr sz="3000" spc="-50" dirty="0"/>
              <a:t> </a:t>
            </a:r>
            <a:r>
              <a:rPr sz="3000" spc="-5" dirty="0"/>
              <a:t>Internet</a:t>
            </a:r>
            <a:r>
              <a:rPr sz="3000" spc="-10" dirty="0"/>
              <a:t> </a:t>
            </a:r>
            <a:r>
              <a:rPr sz="3000" dirty="0"/>
              <a:t>Communication</a:t>
            </a:r>
            <a:r>
              <a:rPr sz="3000" spc="-25" dirty="0"/>
              <a:t> </a:t>
            </a:r>
            <a:r>
              <a:rPr sz="3000" spc="-5" dirty="0"/>
              <a:t>with</a:t>
            </a:r>
            <a:r>
              <a:rPr sz="3000" spc="-35" dirty="0"/>
              <a:t> </a:t>
            </a:r>
            <a:r>
              <a:rPr sz="3000" spc="5" dirty="0"/>
              <a:t>S- </a:t>
            </a:r>
            <a:r>
              <a:rPr sz="3000" spc="-815" dirty="0"/>
              <a:t> </a:t>
            </a:r>
            <a:r>
              <a:rPr sz="3000" dirty="0"/>
              <a:t>HTTP</a:t>
            </a:r>
            <a:r>
              <a:rPr sz="3000" spc="-5" dirty="0"/>
              <a:t> and</a:t>
            </a:r>
            <a:r>
              <a:rPr sz="3000" spc="-25" dirty="0"/>
              <a:t> </a:t>
            </a:r>
            <a:r>
              <a:rPr sz="3000" dirty="0"/>
              <a:t>SSL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612140" y="1633442"/>
            <a:ext cx="7893684" cy="441642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Secure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Socket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Layer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 (SSL)</a:t>
            </a:r>
            <a:r>
              <a:rPr sz="22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protocol: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uses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public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key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encryption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channel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over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public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Internet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212121"/>
              </a:buClr>
              <a:buFont typeface="Times New Roman"/>
              <a:buChar char="–"/>
            </a:pP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Secure</a:t>
            </a:r>
            <a:r>
              <a:rPr sz="22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Hypertext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 Transfer</a:t>
            </a:r>
            <a:r>
              <a:rPr sz="2200" spc="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Protocol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(S-HTTP):</a:t>
            </a:r>
            <a:endParaRPr sz="2200">
              <a:latin typeface="Times New Roman"/>
              <a:cs typeface="Times New Roman"/>
            </a:endParaRPr>
          </a:p>
          <a:p>
            <a:pPr marL="756285" marR="12509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extended version of Hypertext Transfer Protocol; provides for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encryption</a:t>
            </a:r>
            <a:r>
              <a:rPr sz="2000" b="1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b="1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individual</a:t>
            </a:r>
            <a:r>
              <a:rPr sz="2000" b="1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212121"/>
                </a:solidFill>
                <a:latin typeface="Times New Roman"/>
                <a:cs typeface="Times New Roman"/>
              </a:rPr>
              <a:t>messages</a:t>
            </a:r>
            <a:r>
              <a:rPr sz="2000" b="1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between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client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server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across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Internet.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 encrypted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solution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unsecured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version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HTTP.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Clr>
                <a:srgbClr val="212121"/>
              </a:buClr>
              <a:buFont typeface="Times New Roman"/>
              <a:buChar char="–"/>
            </a:pPr>
            <a:endParaRPr sz="3200">
              <a:latin typeface="Times New Roman"/>
              <a:cs typeface="Times New Roman"/>
            </a:endParaRPr>
          </a:p>
          <a:p>
            <a:pPr marL="355600" indent="-343535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S-HTTP</a:t>
            </a:r>
            <a:r>
              <a:rPr sz="2200" spc="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is</a:t>
            </a:r>
            <a:r>
              <a:rPr sz="22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the application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 SSL</a:t>
            </a:r>
            <a:r>
              <a:rPr sz="22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over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HTTP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(https-Microsoft)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Allows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encryption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information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passing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between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computers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through</a:t>
            </a:r>
            <a:endParaRPr sz="20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protected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virtual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connection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399034"/>
            <a:ext cx="33585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4" dirty="0">
                <a:solidFill>
                  <a:srgbClr val="000099"/>
                </a:solidFill>
                <a:latin typeface="Trebuchet MS"/>
                <a:cs typeface="Trebuchet MS"/>
              </a:rPr>
              <a:t>Secure</a:t>
            </a:r>
            <a:r>
              <a:rPr sz="48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800" spc="-32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800" spc="-220" dirty="0">
                <a:solidFill>
                  <a:srgbClr val="000099"/>
                </a:solidFill>
                <a:latin typeface="Trebuchet MS"/>
                <a:cs typeface="Trebuchet MS"/>
              </a:rPr>
              <a:t>-</a:t>
            </a:r>
            <a:r>
              <a:rPr sz="4800" spc="-360" dirty="0">
                <a:solidFill>
                  <a:srgbClr val="000099"/>
                </a:solidFill>
                <a:latin typeface="Trebuchet MS"/>
                <a:cs typeface="Trebuchet MS"/>
              </a:rPr>
              <a:t>mail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2168" y="4741240"/>
            <a:ext cx="5781675" cy="185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spc="-275" dirty="0">
                <a:solidFill>
                  <a:srgbClr val="C00000"/>
                </a:solidFill>
                <a:latin typeface="Trebuchet MS"/>
                <a:cs typeface="Trebuchet MS"/>
              </a:rPr>
              <a:t>Alice:</a:t>
            </a:r>
            <a:endParaRPr sz="2400">
              <a:latin typeface="Trebuchet MS"/>
              <a:cs typeface="Trebuchet MS"/>
            </a:endParaRPr>
          </a:p>
          <a:p>
            <a:pPr marL="434340" indent="-277495">
              <a:lnSpc>
                <a:spcPct val="100000"/>
              </a:lnSpc>
              <a:spcBef>
                <a:spcPts val="5"/>
              </a:spcBef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135" dirty="0">
                <a:latin typeface="Trebuchet MS"/>
                <a:cs typeface="Trebuchet MS"/>
              </a:rPr>
              <a:t>generates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random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i="1" spc="-235" dirty="0">
                <a:latin typeface="Trebuchet MS"/>
                <a:cs typeface="Trebuchet MS"/>
              </a:rPr>
              <a:t>symmetric</a:t>
            </a:r>
            <a:r>
              <a:rPr sz="2400" i="1" spc="-7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private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254" dirty="0">
                <a:latin typeface="Trebuchet MS"/>
                <a:cs typeface="Trebuchet MS"/>
              </a:rPr>
              <a:t>key,</a:t>
            </a:r>
            <a:r>
              <a:rPr sz="2400" spc="-315" dirty="0">
                <a:latin typeface="Trebuchet MS"/>
                <a:cs typeface="Trebuchet MS"/>
              </a:rPr>
              <a:t> </a:t>
            </a:r>
            <a:r>
              <a:rPr sz="2400" spc="75" dirty="0">
                <a:latin typeface="Trebuchet MS"/>
                <a:cs typeface="Trebuchet MS"/>
              </a:rPr>
              <a:t>K</a:t>
            </a:r>
            <a:r>
              <a:rPr sz="2400" spc="112" baseline="-20833" dirty="0">
                <a:latin typeface="Trebuchet MS"/>
                <a:cs typeface="Trebuchet MS"/>
              </a:rPr>
              <a:t>S</a:t>
            </a:r>
            <a:endParaRPr sz="2400" baseline="-20833">
              <a:latin typeface="Trebuchet MS"/>
              <a:cs typeface="Trebuchet MS"/>
            </a:endParaRPr>
          </a:p>
          <a:p>
            <a:pPr marL="434340" indent="-277495">
              <a:lnSpc>
                <a:spcPct val="100000"/>
              </a:lnSpc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100" dirty="0">
                <a:latin typeface="Trebuchet MS"/>
                <a:cs typeface="Trebuchet MS"/>
              </a:rPr>
              <a:t>encrypts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message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with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75" dirty="0">
                <a:latin typeface="Trebuchet MS"/>
                <a:cs typeface="Trebuchet MS"/>
              </a:rPr>
              <a:t>K</a:t>
            </a:r>
            <a:r>
              <a:rPr sz="2400" spc="112" baseline="-20833" dirty="0">
                <a:latin typeface="Trebuchet MS"/>
                <a:cs typeface="Trebuchet MS"/>
              </a:rPr>
              <a:t>S</a:t>
            </a:r>
            <a:r>
              <a:rPr sz="2400" spc="637" baseline="-20833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(for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70" dirty="0">
                <a:latin typeface="Trebuchet MS"/>
                <a:cs typeface="Trebuchet MS"/>
              </a:rPr>
              <a:t>efficiency)</a:t>
            </a:r>
            <a:endParaRPr sz="2400">
              <a:latin typeface="Trebuchet MS"/>
              <a:cs typeface="Trebuchet MS"/>
            </a:endParaRPr>
          </a:p>
          <a:p>
            <a:pPr marL="434340" indent="-277495">
              <a:lnSpc>
                <a:spcPts val="2865"/>
              </a:lnSpc>
              <a:spcBef>
                <a:spcPts val="35"/>
              </a:spcBef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110" dirty="0">
                <a:latin typeface="Trebuchet MS"/>
                <a:cs typeface="Trebuchet MS"/>
              </a:rPr>
              <a:t>also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enc</a:t>
            </a:r>
            <a:r>
              <a:rPr sz="2400" spc="80" dirty="0">
                <a:latin typeface="Trebuchet MS"/>
                <a:cs typeface="Trebuchet MS"/>
              </a:rPr>
              <a:t>r</a:t>
            </a:r>
            <a:r>
              <a:rPr sz="2400" spc="-155" dirty="0">
                <a:latin typeface="Trebuchet MS"/>
                <a:cs typeface="Trebuchet MS"/>
              </a:rPr>
              <a:t>yp</a:t>
            </a:r>
            <a:r>
              <a:rPr sz="2400" spc="-114" dirty="0">
                <a:latin typeface="Trebuchet MS"/>
                <a:cs typeface="Trebuchet MS"/>
              </a:rPr>
              <a:t>t</a:t>
            </a:r>
            <a:r>
              <a:rPr sz="2400" spc="-50" dirty="0">
                <a:latin typeface="Trebuchet MS"/>
                <a:cs typeface="Trebuchet MS"/>
              </a:rPr>
              <a:t>s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195" dirty="0">
                <a:latin typeface="Trebuchet MS"/>
                <a:cs typeface="Trebuchet MS"/>
              </a:rPr>
              <a:t>K</a:t>
            </a:r>
            <a:r>
              <a:rPr sz="2400" spc="-60" baseline="-20833" dirty="0">
                <a:latin typeface="Trebuchet MS"/>
                <a:cs typeface="Trebuchet MS"/>
              </a:rPr>
              <a:t>S</a:t>
            </a:r>
            <a:r>
              <a:rPr sz="2400" spc="284" baseline="-20833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wi</a:t>
            </a:r>
            <a:r>
              <a:rPr sz="2400" spc="-100" dirty="0">
                <a:latin typeface="Trebuchet MS"/>
                <a:cs typeface="Trebuchet MS"/>
              </a:rPr>
              <a:t>t</a:t>
            </a:r>
            <a:r>
              <a:rPr sz="2400" spc="-114" dirty="0">
                <a:latin typeface="Trebuchet MS"/>
                <a:cs typeface="Trebuchet MS"/>
              </a:rPr>
              <a:t>h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40" dirty="0">
                <a:latin typeface="Trebuchet MS"/>
                <a:cs typeface="Trebuchet MS"/>
              </a:rPr>
              <a:t>Bo</a:t>
            </a:r>
            <a:r>
              <a:rPr sz="2400" spc="-35" dirty="0">
                <a:latin typeface="Trebuchet MS"/>
                <a:cs typeface="Trebuchet MS"/>
              </a:rPr>
              <a:t>b</a:t>
            </a:r>
            <a:r>
              <a:rPr sz="2400" dirty="0">
                <a:latin typeface="MS PGothic"/>
                <a:cs typeface="MS PGothic"/>
              </a:rPr>
              <a:t>’</a:t>
            </a:r>
            <a:r>
              <a:rPr sz="2400" spc="-50" dirty="0">
                <a:latin typeface="Trebuchet MS"/>
                <a:cs typeface="Trebuchet MS"/>
              </a:rPr>
              <a:t>s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public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k</a:t>
            </a:r>
            <a:r>
              <a:rPr sz="2400" spc="-195" dirty="0">
                <a:latin typeface="Trebuchet MS"/>
                <a:cs typeface="Trebuchet MS"/>
              </a:rPr>
              <a:t>e</a:t>
            </a:r>
            <a:r>
              <a:rPr sz="2400" spc="-135" dirty="0">
                <a:latin typeface="Trebuchet MS"/>
                <a:cs typeface="Trebuchet MS"/>
              </a:rPr>
              <a:t>y</a:t>
            </a:r>
            <a:endParaRPr sz="2400">
              <a:latin typeface="Trebuchet MS"/>
              <a:cs typeface="Trebuchet MS"/>
            </a:endParaRPr>
          </a:p>
          <a:p>
            <a:pPr marL="434340" indent="-277495">
              <a:lnSpc>
                <a:spcPts val="2865"/>
              </a:lnSpc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100" dirty="0">
                <a:latin typeface="Trebuchet MS"/>
                <a:cs typeface="Trebuchet MS"/>
              </a:rPr>
              <a:t>sends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both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190" dirty="0">
                <a:latin typeface="Trebuchet MS"/>
                <a:cs typeface="Trebuchet MS"/>
              </a:rPr>
              <a:t>K</a:t>
            </a:r>
            <a:r>
              <a:rPr sz="2400" spc="-60" baseline="-20833" dirty="0">
                <a:latin typeface="Trebuchet MS"/>
                <a:cs typeface="Trebuchet MS"/>
              </a:rPr>
              <a:t>S</a:t>
            </a:r>
            <a:r>
              <a:rPr sz="2400" spc="-140" dirty="0">
                <a:latin typeface="Trebuchet MS"/>
                <a:cs typeface="Trebuchet MS"/>
              </a:rPr>
              <a:t>(m</a:t>
            </a:r>
            <a:r>
              <a:rPr sz="2400" spc="-85" dirty="0">
                <a:latin typeface="Trebuchet MS"/>
                <a:cs typeface="Trebuchet MS"/>
              </a:rPr>
              <a:t>)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254" dirty="0">
                <a:latin typeface="Trebuchet MS"/>
                <a:cs typeface="Trebuchet MS"/>
              </a:rPr>
              <a:t>a</a:t>
            </a:r>
            <a:r>
              <a:rPr sz="2400" spc="-114" dirty="0">
                <a:latin typeface="Trebuchet MS"/>
                <a:cs typeface="Trebuchet MS"/>
              </a:rPr>
              <a:t>nd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195" dirty="0">
                <a:latin typeface="Trebuchet MS"/>
                <a:cs typeface="Trebuchet MS"/>
              </a:rPr>
              <a:t>K</a:t>
            </a:r>
            <a:r>
              <a:rPr sz="2400" spc="-15" baseline="-20833" dirty="0">
                <a:latin typeface="Trebuchet MS"/>
                <a:cs typeface="Trebuchet MS"/>
              </a:rPr>
              <a:t>B</a:t>
            </a:r>
            <a:r>
              <a:rPr sz="2400" spc="30" dirty="0">
                <a:latin typeface="Trebuchet MS"/>
                <a:cs typeface="Trebuchet MS"/>
              </a:rPr>
              <a:t>(</a:t>
            </a:r>
            <a:r>
              <a:rPr sz="2400" spc="45" dirty="0">
                <a:latin typeface="Trebuchet MS"/>
                <a:cs typeface="Trebuchet MS"/>
              </a:rPr>
              <a:t>K</a:t>
            </a:r>
            <a:r>
              <a:rPr sz="2400" spc="-60" baseline="-20833" dirty="0">
                <a:latin typeface="Trebuchet MS"/>
                <a:cs typeface="Trebuchet MS"/>
              </a:rPr>
              <a:t>S</a:t>
            </a:r>
            <a:r>
              <a:rPr sz="2400" spc="-110" dirty="0">
                <a:latin typeface="Trebuchet MS"/>
                <a:cs typeface="Trebuchet MS"/>
              </a:rPr>
              <a:t>)</a:t>
            </a:r>
            <a:r>
              <a:rPr sz="2400" spc="-60" dirty="0">
                <a:latin typeface="Trebuchet MS"/>
                <a:cs typeface="Trebuchet MS"/>
              </a:rPr>
              <a:t> to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40" dirty="0">
                <a:latin typeface="Trebuchet MS"/>
                <a:cs typeface="Trebuchet MS"/>
              </a:rPr>
              <a:t>Bob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70610" y="1944216"/>
            <a:ext cx="4191635" cy="1809750"/>
            <a:chOff x="1070610" y="1944216"/>
            <a:chExt cx="4191635" cy="1809750"/>
          </a:xfrm>
        </p:grpSpPr>
        <p:sp>
          <p:nvSpPr>
            <p:cNvPr id="5" name="object 5"/>
            <p:cNvSpPr/>
            <p:nvPr/>
          </p:nvSpPr>
          <p:spPr>
            <a:xfrm>
              <a:off x="1070610" y="2618232"/>
              <a:ext cx="506095" cy="114300"/>
            </a:xfrm>
            <a:custGeom>
              <a:avLst/>
              <a:gdLst/>
              <a:ahLst/>
              <a:cxnLst/>
              <a:rect l="l" t="t" r="r" b="b"/>
              <a:pathLst>
                <a:path w="506094" h="114300">
                  <a:moveTo>
                    <a:pt x="391668" y="0"/>
                  </a:moveTo>
                  <a:lnTo>
                    <a:pt x="391668" y="114300"/>
                  </a:lnTo>
                  <a:lnTo>
                    <a:pt x="467868" y="76200"/>
                  </a:lnTo>
                  <a:lnTo>
                    <a:pt x="410718" y="76200"/>
                  </a:lnTo>
                  <a:lnTo>
                    <a:pt x="410718" y="38100"/>
                  </a:lnTo>
                  <a:lnTo>
                    <a:pt x="467868" y="38100"/>
                  </a:lnTo>
                  <a:lnTo>
                    <a:pt x="391668" y="0"/>
                  </a:lnTo>
                  <a:close/>
                </a:path>
                <a:path w="506094" h="114300">
                  <a:moveTo>
                    <a:pt x="391668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391668" y="76200"/>
                  </a:lnTo>
                  <a:lnTo>
                    <a:pt x="391668" y="38100"/>
                  </a:lnTo>
                  <a:close/>
                </a:path>
                <a:path w="506094" h="114300">
                  <a:moveTo>
                    <a:pt x="467868" y="38100"/>
                  </a:moveTo>
                  <a:lnTo>
                    <a:pt x="410718" y="38100"/>
                  </a:lnTo>
                  <a:lnTo>
                    <a:pt x="410718" y="76200"/>
                  </a:lnTo>
                  <a:lnTo>
                    <a:pt x="467868" y="76200"/>
                  </a:lnTo>
                  <a:lnTo>
                    <a:pt x="505968" y="57150"/>
                  </a:lnTo>
                  <a:lnTo>
                    <a:pt x="467868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66672" y="2479548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0" y="449579"/>
                  </a:moveTo>
                  <a:lnTo>
                    <a:pt x="754379" y="449579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02879" y="1953882"/>
              <a:ext cx="384810" cy="183515"/>
            </a:xfrm>
            <a:custGeom>
              <a:avLst/>
              <a:gdLst/>
              <a:ahLst/>
              <a:cxnLst/>
              <a:rect l="l" t="t" r="r" b="b"/>
              <a:pathLst>
                <a:path w="384810" h="183514">
                  <a:moveTo>
                    <a:pt x="384454" y="61658"/>
                  </a:moveTo>
                  <a:lnTo>
                    <a:pt x="343573" y="34226"/>
                  </a:lnTo>
                  <a:lnTo>
                    <a:pt x="311658" y="43230"/>
                  </a:lnTo>
                  <a:lnTo>
                    <a:pt x="281978" y="24815"/>
                  </a:lnTo>
                  <a:lnTo>
                    <a:pt x="232651" y="44805"/>
                  </a:lnTo>
                  <a:lnTo>
                    <a:pt x="212471" y="30568"/>
                  </a:lnTo>
                  <a:lnTo>
                    <a:pt x="181216" y="45847"/>
                  </a:lnTo>
                  <a:lnTo>
                    <a:pt x="171577" y="18948"/>
                  </a:lnTo>
                  <a:lnTo>
                    <a:pt x="141376" y="36830"/>
                  </a:lnTo>
                  <a:lnTo>
                    <a:pt x="101028" y="14782"/>
                  </a:lnTo>
                  <a:lnTo>
                    <a:pt x="101028" y="73152"/>
                  </a:lnTo>
                  <a:lnTo>
                    <a:pt x="92456" y="103708"/>
                  </a:lnTo>
                  <a:lnTo>
                    <a:pt x="75044" y="120548"/>
                  </a:lnTo>
                  <a:lnTo>
                    <a:pt x="62776" y="122643"/>
                  </a:lnTo>
                  <a:lnTo>
                    <a:pt x="53797" y="118465"/>
                  </a:lnTo>
                  <a:lnTo>
                    <a:pt x="46278" y="111671"/>
                  </a:lnTo>
                  <a:lnTo>
                    <a:pt x="36258" y="101092"/>
                  </a:lnTo>
                  <a:lnTo>
                    <a:pt x="42024" y="82029"/>
                  </a:lnTo>
                  <a:lnTo>
                    <a:pt x="51257" y="68808"/>
                  </a:lnTo>
                  <a:lnTo>
                    <a:pt x="80835" y="55778"/>
                  </a:lnTo>
                  <a:lnTo>
                    <a:pt x="101028" y="73152"/>
                  </a:lnTo>
                  <a:lnTo>
                    <a:pt x="101028" y="14782"/>
                  </a:lnTo>
                  <a:lnTo>
                    <a:pt x="73977" y="0"/>
                  </a:lnTo>
                  <a:lnTo>
                    <a:pt x="18059" y="30505"/>
                  </a:lnTo>
                  <a:lnTo>
                    <a:pt x="14897" y="27165"/>
                  </a:lnTo>
                  <a:lnTo>
                    <a:pt x="0" y="47282"/>
                  </a:lnTo>
                  <a:lnTo>
                    <a:pt x="6515" y="52717"/>
                  </a:lnTo>
                  <a:lnTo>
                    <a:pt x="4864" y="129959"/>
                  </a:lnTo>
                  <a:lnTo>
                    <a:pt x="51028" y="181025"/>
                  </a:lnTo>
                  <a:lnTo>
                    <a:pt x="97853" y="183248"/>
                  </a:lnTo>
                  <a:lnTo>
                    <a:pt x="160502" y="129959"/>
                  </a:lnTo>
                  <a:lnTo>
                    <a:pt x="189115" y="144195"/>
                  </a:lnTo>
                  <a:lnTo>
                    <a:pt x="191236" y="103708"/>
                  </a:lnTo>
                  <a:lnTo>
                    <a:pt x="377075" y="76936"/>
                  </a:lnTo>
                  <a:lnTo>
                    <a:pt x="384454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6143" y="1944216"/>
              <a:ext cx="398060" cy="20022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27476" y="2914259"/>
              <a:ext cx="1834689" cy="83955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634998" y="2254961"/>
            <a:ext cx="5575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950" spc="22" baseline="-21367" dirty="0">
                <a:latin typeface="Arial MT"/>
                <a:cs typeface="Arial MT"/>
              </a:rPr>
              <a:t>S</a:t>
            </a:r>
            <a:r>
              <a:rPr sz="1800" spc="85" dirty="0">
                <a:latin typeface="Arial MT"/>
                <a:cs typeface="Arial MT"/>
              </a:rPr>
              <a:t>(</a:t>
            </a:r>
            <a:r>
              <a:rPr sz="6000" spc="-1050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1055" y="3680459"/>
            <a:ext cx="754380" cy="448309"/>
          </a:xfrm>
          <a:custGeom>
            <a:avLst/>
            <a:gdLst/>
            <a:ahLst/>
            <a:cxnLst/>
            <a:rect l="l" t="t" r="r" b="b"/>
            <a:pathLst>
              <a:path w="754380" h="448310">
                <a:moveTo>
                  <a:pt x="0" y="448056"/>
                </a:moveTo>
                <a:lnTo>
                  <a:pt x="754380" y="448056"/>
                </a:lnTo>
                <a:lnTo>
                  <a:pt x="754380" y="0"/>
                </a:lnTo>
                <a:lnTo>
                  <a:pt x="0" y="0"/>
                </a:lnTo>
                <a:lnTo>
                  <a:pt x="0" y="44805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50745" y="3763136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B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7398" y="3348354"/>
            <a:ext cx="4108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4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903220" y="3119627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79">
                <a:moveTo>
                  <a:pt x="0" y="167639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2" y="167639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80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995676" y="3042666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913120" y="3096767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79">
                <a:moveTo>
                  <a:pt x="0" y="167640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1" y="167640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80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34532" y="2991738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-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20902" y="3845052"/>
            <a:ext cx="508000" cy="114300"/>
          </a:xfrm>
          <a:custGeom>
            <a:avLst/>
            <a:gdLst/>
            <a:ahLst/>
            <a:cxnLst/>
            <a:rect l="l" t="t" r="r" b="b"/>
            <a:pathLst>
              <a:path w="508000" h="114300">
                <a:moveTo>
                  <a:pt x="393191" y="0"/>
                </a:moveTo>
                <a:lnTo>
                  <a:pt x="393191" y="114300"/>
                </a:lnTo>
                <a:lnTo>
                  <a:pt x="469391" y="76200"/>
                </a:lnTo>
                <a:lnTo>
                  <a:pt x="412241" y="76200"/>
                </a:lnTo>
                <a:lnTo>
                  <a:pt x="412241" y="38100"/>
                </a:lnTo>
                <a:lnTo>
                  <a:pt x="469391" y="38100"/>
                </a:lnTo>
                <a:lnTo>
                  <a:pt x="393191" y="0"/>
                </a:lnTo>
                <a:close/>
              </a:path>
              <a:path w="508000" h="114300">
                <a:moveTo>
                  <a:pt x="393191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93191" y="76200"/>
                </a:lnTo>
                <a:lnTo>
                  <a:pt x="393191" y="38100"/>
                </a:lnTo>
                <a:close/>
              </a:path>
              <a:path w="508000" h="114300">
                <a:moveTo>
                  <a:pt x="469391" y="38100"/>
                </a:moveTo>
                <a:lnTo>
                  <a:pt x="412241" y="38100"/>
                </a:lnTo>
                <a:lnTo>
                  <a:pt x="412241" y="76200"/>
                </a:lnTo>
                <a:lnTo>
                  <a:pt x="469391" y="76200"/>
                </a:lnTo>
                <a:lnTo>
                  <a:pt x="507491" y="57150"/>
                </a:lnTo>
                <a:lnTo>
                  <a:pt x="46939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390520" y="3972814"/>
            <a:ext cx="8235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r>
              <a:rPr sz="1950" spc="127" baseline="-21367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47873" y="3811015"/>
            <a:ext cx="174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23338" y="2663951"/>
            <a:ext cx="813435" cy="412750"/>
          </a:xfrm>
          <a:custGeom>
            <a:avLst/>
            <a:gdLst/>
            <a:ahLst/>
            <a:cxnLst/>
            <a:rect l="l" t="t" r="r" b="b"/>
            <a:pathLst>
              <a:path w="813435" h="412750">
                <a:moveTo>
                  <a:pt x="736854" y="297942"/>
                </a:moveTo>
                <a:lnTo>
                  <a:pt x="698754" y="297942"/>
                </a:lnTo>
                <a:lnTo>
                  <a:pt x="755904" y="412242"/>
                </a:lnTo>
                <a:lnTo>
                  <a:pt x="803529" y="316992"/>
                </a:lnTo>
                <a:lnTo>
                  <a:pt x="736854" y="316992"/>
                </a:lnTo>
                <a:lnTo>
                  <a:pt x="736854" y="297942"/>
                </a:lnTo>
                <a:close/>
              </a:path>
              <a:path w="813435" h="412750">
                <a:moveTo>
                  <a:pt x="736854" y="19050"/>
                </a:moveTo>
                <a:lnTo>
                  <a:pt x="736854" y="316992"/>
                </a:lnTo>
                <a:lnTo>
                  <a:pt x="774954" y="316992"/>
                </a:lnTo>
                <a:lnTo>
                  <a:pt x="774954" y="38100"/>
                </a:lnTo>
                <a:lnTo>
                  <a:pt x="755904" y="38100"/>
                </a:lnTo>
                <a:lnTo>
                  <a:pt x="736854" y="19050"/>
                </a:lnTo>
                <a:close/>
              </a:path>
              <a:path w="813435" h="412750">
                <a:moveTo>
                  <a:pt x="813054" y="297942"/>
                </a:moveTo>
                <a:lnTo>
                  <a:pt x="774954" y="297942"/>
                </a:lnTo>
                <a:lnTo>
                  <a:pt x="774954" y="316992"/>
                </a:lnTo>
                <a:lnTo>
                  <a:pt x="803529" y="316992"/>
                </a:lnTo>
                <a:lnTo>
                  <a:pt x="813054" y="297942"/>
                </a:lnTo>
                <a:close/>
              </a:path>
              <a:path w="813435" h="412750">
                <a:moveTo>
                  <a:pt x="755904" y="0"/>
                </a:moveTo>
                <a:lnTo>
                  <a:pt x="0" y="0"/>
                </a:lnTo>
                <a:lnTo>
                  <a:pt x="0" y="38100"/>
                </a:lnTo>
                <a:lnTo>
                  <a:pt x="736854" y="38100"/>
                </a:lnTo>
                <a:lnTo>
                  <a:pt x="736854" y="19050"/>
                </a:lnTo>
                <a:lnTo>
                  <a:pt x="774954" y="19050"/>
                </a:lnTo>
                <a:lnTo>
                  <a:pt x="773459" y="11626"/>
                </a:lnTo>
                <a:lnTo>
                  <a:pt x="769381" y="5572"/>
                </a:lnTo>
                <a:lnTo>
                  <a:pt x="763327" y="1494"/>
                </a:lnTo>
                <a:lnTo>
                  <a:pt x="755904" y="0"/>
                </a:lnTo>
                <a:close/>
              </a:path>
              <a:path w="813435" h="412750">
                <a:moveTo>
                  <a:pt x="774954" y="19050"/>
                </a:moveTo>
                <a:lnTo>
                  <a:pt x="736854" y="19050"/>
                </a:lnTo>
                <a:lnTo>
                  <a:pt x="755904" y="38100"/>
                </a:lnTo>
                <a:lnTo>
                  <a:pt x="774954" y="38100"/>
                </a:lnTo>
                <a:lnTo>
                  <a:pt x="774954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46198" y="3504438"/>
            <a:ext cx="811530" cy="410845"/>
          </a:xfrm>
          <a:custGeom>
            <a:avLst/>
            <a:gdLst/>
            <a:ahLst/>
            <a:cxnLst/>
            <a:rect l="l" t="t" r="r" b="b"/>
            <a:pathLst>
              <a:path w="811530" h="410845">
                <a:moveTo>
                  <a:pt x="735329" y="372618"/>
                </a:moveTo>
                <a:lnTo>
                  <a:pt x="0" y="372618"/>
                </a:lnTo>
                <a:lnTo>
                  <a:pt x="0" y="410718"/>
                </a:lnTo>
                <a:lnTo>
                  <a:pt x="754379" y="410718"/>
                </a:lnTo>
                <a:lnTo>
                  <a:pt x="761803" y="409223"/>
                </a:lnTo>
                <a:lnTo>
                  <a:pt x="767857" y="405145"/>
                </a:lnTo>
                <a:lnTo>
                  <a:pt x="771935" y="399091"/>
                </a:lnTo>
                <a:lnTo>
                  <a:pt x="773429" y="391668"/>
                </a:lnTo>
                <a:lnTo>
                  <a:pt x="735329" y="391668"/>
                </a:lnTo>
                <a:lnTo>
                  <a:pt x="735329" y="372618"/>
                </a:lnTo>
                <a:close/>
              </a:path>
              <a:path w="811530" h="410845">
                <a:moveTo>
                  <a:pt x="773429" y="95250"/>
                </a:moveTo>
                <a:lnTo>
                  <a:pt x="735329" y="95250"/>
                </a:lnTo>
                <a:lnTo>
                  <a:pt x="735329" y="391668"/>
                </a:lnTo>
                <a:lnTo>
                  <a:pt x="754379" y="372618"/>
                </a:lnTo>
                <a:lnTo>
                  <a:pt x="773429" y="372618"/>
                </a:lnTo>
                <a:lnTo>
                  <a:pt x="773429" y="95250"/>
                </a:lnTo>
                <a:close/>
              </a:path>
              <a:path w="811530" h="410845">
                <a:moveTo>
                  <a:pt x="773429" y="372618"/>
                </a:moveTo>
                <a:lnTo>
                  <a:pt x="754379" y="372618"/>
                </a:lnTo>
                <a:lnTo>
                  <a:pt x="735329" y="391668"/>
                </a:lnTo>
                <a:lnTo>
                  <a:pt x="773429" y="391668"/>
                </a:lnTo>
                <a:lnTo>
                  <a:pt x="773429" y="372618"/>
                </a:lnTo>
                <a:close/>
              </a:path>
              <a:path w="811530" h="410845">
                <a:moveTo>
                  <a:pt x="754379" y="0"/>
                </a:moveTo>
                <a:lnTo>
                  <a:pt x="697229" y="114300"/>
                </a:lnTo>
                <a:lnTo>
                  <a:pt x="735329" y="114300"/>
                </a:lnTo>
                <a:lnTo>
                  <a:pt x="735329" y="95250"/>
                </a:lnTo>
                <a:lnTo>
                  <a:pt x="802004" y="95250"/>
                </a:lnTo>
                <a:lnTo>
                  <a:pt x="754379" y="0"/>
                </a:lnTo>
                <a:close/>
              </a:path>
              <a:path w="811530" h="410845">
                <a:moveTo>
                  <a:pt x="802004" y="95250"/>
                </a:moveTo>
                <a:lnTo>
                  <a:pt x="773429" y="95250"/>
                </a:lnTo>
                <a:lnTo>
                  <a:pt x="773429" y="114300"/>
                </a:lnTo>
                <a:lnTo>
                  <a:pt x="811529" y="114300"/>
                </a:lnTo>
                <a:lnTo>
                  <a:pt x="802004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72769" y="2480310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1807" y="1207058"/>
            <a:ext cx="6195060" cy="981710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25"/>
              </a:spcBef>
            </a:pPr>
            <a:r>
              <a:rPr sz="2400" spc="-90" dirty="0">
                <a:latin typeface="Trebuchet MS"/>
                <a:cs typeface="Trebuchet MS"/>
              </a:rPr>
              <a:t>Alice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wants</a:t>
            </a:r>
            <a:r>
              <a:rPr sz="2400" spc="-60" dirty="0">
                <a:latin typeface="Trebuchet MS"/>
                <a:cs typeface="Trebuchet MS"/>
              </a:rPr>
              <a:t> to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send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confidential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95" dirty="0">
                <a:latin typeface="Trebuchet MS"/>
                <a:cs typeface="Trebuchet MS"/>
              </a:rPr>
              <a:t>e-mail,</a:t>
            </a:r>
            <a:r>
              <a:rPr sz="2400" spc="-315" dirty="0">
                <a:latin typeface="Trebuchet MS"/>
                <a:cs typeface="Trebuchet MS"/>
              </a:rPr>
              <a:t> </a:t>
            </a:r>
            <a:r>
              <a:rPr sz="2400" spc="-250" dirty="0">
                <a:latin typeface="Trebuchet MS"/>
                <a:cs typeface="Trebuchet MS"/>
              </a:rPr>
              <a:t>m,</a:t>
            </a:r>
            <a:r>
              <a:rPr sz="2400" spc="-305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Bob.</a:t>
            </a:r>
            <a:endParaRPr sz="2400">
              <a:latin typeface="Trebuchet MS"/>
              <a:cs typeface="Trebuchet MS"/>
            </a:endParaRPr>
          </a:p>
          <a:p>
            <a:pPr marL="1011555">
              <a:lnSpc>
                <a:spcPct val="100000"/>
              </a:lnSpc>
              <a:spcBef>
                <a:spcPts val="1019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42614" y="2118105"/>
            <a:ext cx="7543165" cy="2509520"/>
            <a:chOff x="542614" y="2118105"/>
            <a:chExt cx="7543165" cy="2509520"/>
          </a:xfrm>
        </p:grpSpPr>
        <p:sp>
          <p:nvSpPr>
            <p:cNvPr id="26" name="object 26"/>
            <p:cNvSpPr/>
            <p:nvPr/>
          </p:nvSpPr>
          <p:spPr>
            <a:xfrm>
              <a:off x="1947798" y="2118105"/>
              <a:ext cx="76200" cy="361950"/>
            </a:xfrm>
            <a:custGeom>
              <a:avLst/>
              <a:gdLst/>
              <a:ahLst/>
              <a:cxnLst/>
              <a:rect l="l" t="t" r="r" b="b"/>
              <a:pathLst>
                <a:path w="76200" h="361950">
                  <a:moveTo>
                    <a:pt x="33655" y="0"/>
                  </a:moveTo>
                  <a:lnTo>
                    <a:pt x="20955" y="508"/>
                  </a:lnTo>
                  <a:lnTo>
                    <a:pt x="22859" y="51308"/>
                  </a:lnTo>
                  <a:lnTo>
                    <a:pt x="35559" y="50800"/>
                  </a:lnTo>
                  <a:lnTo>
                    <a:pt x="33655" y="0"/>
                  </a:lnTo>
                  <a:close/>
                </a:path>
                <a:path w="76200" h="361950">
                  <a:moveTo>
                    <a:pt x="37083" y="88900"/>
                  </a:moveTo>
                  <a:lnTo>
                    <a:pt x="24383" y="89281"/>
                  </a:lnTo>
                  <a:lnTo>
                    <a:pt x="26288" y="140081"/>
                  </a:lnTo>
                  <a:lnTo>
                    <a:pt x="38988" y="139573"/>
                  </a:lnTo>
                  <a:lnTo>
                    <a:pt x="37083" y="88900"/>
                  </a:lnTo>
                  <a:close/>
                </a:path>
                <a:path w="76200" h="361950">
                  <a:moveTo>
                    <a:pt x="40386" y="177673"/>
                  </a:moveTo>
                  <a:lnTo>
                    <a:pt x="27686" y="178181"/>
                  </a:lnTo>
                  <a:lnTo>
                    <a:pt x="29590" y="228981"/>
                  </a:lnTo>
                  <a:lnTo>
                    <a:pt x="42290" y="228473"/>
                  </a:lnTo>
                  <a:lnTo>
                    <a:pt x="40386" y="177673"/>
                  </a:lnTo>
                  <a:close/>
                </a:path>
                <a:path w="76200" h="361950">
                  <a:moveTo>
                    <a:pt x="31795" y="285547"/>
                  </a:moveTo>
                  <a:lnTo>
                    <a:pt x="0" y="286766"/>
                  </a:lnTo>
                  <a:lnTo>
                    <a:pt x="41020" y="361442"/>
                  </a:lnTo>
                  <a:lnTo>
                    <a:pt x="69693" y="298196"/>
                  </a:lnTo>
                  <a:lnTo>
                    <a:pt x="32257" y="298196"/>
                  </a:lnTo>
                  <a:lnTo>
                    <a:pt x="31795" y="285547"/>
                  </a:lnTo>
                  <a:close/>
                </a:path>
                <a:path w="76200" h="361950">
                  <a:moveTo>
                    <a:pt x="44494" y="285060"/>
                  </a:moveTo>
                  <a:lnTo>
                    <a:pt x="31795" y="285547"/>
                  </a:lnTo>
                  <a:lnTo>
                    <a:pt x="32257" y="298196"/>
                  </a:lnTo>
                  <a:lnTo>
                    <a:pt x="44957" y="297688"/>
                  </a:lnTo>
                  <a:lnTo>
                    <a:pt x="44494" y="285060"/>
                  </a:lnTo>
                  <a:close/>
                </a:path>
                <a:path w="76200" h="361950">
                  <a:moveTo>
                    <a:pt x="76200" y="283845"/>
                  </a:moveTo>
                  <a:lnTo>
                    <a:pt x="44494" y="285060"/>
                  </a:lnTo>
                  <a:lnTo>
                    <a:pt x="44957" y="297688"/>
                  </a:lnTo>
                  <a:lnTo>
                    <a:pt x="32257" y="298196"/>
                  </a:lnTo>
                  <a:lnTo>
                    <a:pt x="69693" y="298196"/>
                  </a:lnTo>
                  <a:lnTo>
                    <a:pt x="76200" y="283845"/>
                  </a:lnTo>
                  <a:close/>
                </a:path>
                <a:path w="76200" h="361950">
                  <a:moveTo>
                    <a:pt x="43814" y="266573"/>
                  </a:moveTo>
                  <a:lnTo>
                    <a:pt x="31114" y="266954"/>
                  </a:lnTo>
                  <a:lnTo>
                    <a:pt x="31795" y="285547"/>
                  </a:lnTo>
                  <a:lnTo>
                    <a:pt x="44494" y="285060"/>
                  </a:lnTo>
                  <a:lnTo>
                    <a:pt x="43814" y="266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7" name="object 2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2614" y="2977895"/>
              <a:ext cx="501325" cy="626191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325749" y="3223767"/>
              <a:ext cx="768985" cy="114300"/>
            </a:xfrm>
            <a:custGeom>
              <a:avLst/>
              <a:gdLst/>
              <a:ahLst/>
              <a:cxnLst/>
              <a:rect l="l" t="t" r="r" b="b"/>
              <a:pathLst>
                <a:path w="768985" h="114300">
                  <a:moveTo>
                    <a:pt x="732075" y="37719"/>
                  </a:moveTo>
                  <a:lnTo>
                    <a:pt x="672846" y="37719"/>
                  </a:lnTo>
                  <a:lnTo>
                    <a:pt x="673608" y="75819"/>
                  </a:lnTo>
                  <a:lnTo>
                    <a:pt x="654514" y="76161"/>
                  </a:lnTo>
                  <a:lnTo>
                    <a:pt x="655192" y="114300"/>
                  </a:lnTo>
                  <a:lnTo>
                    <a:pt x="768476" y="55118"/>
                  </a:lnTo>
                  <a:lnTo>
                    <a:pt x="732075" y="37719"/>
                  </a:lnTo>
                  <a:close/>
                </a:path>
                <a:path w="768985" h="114300">
                  <a:moveTo>
                    <a:pt x="653837" y="38059"/>
                  </a:moveTo>
                  <a:lnTo>
                    <a:pt x="0" y="49784"/>
                  </a:lnTo>
                  <a:lnTo>
                    <a:pt x="762" y="87884"/>
                  </a:lnTo>
                  <a:lnTo>
                    <a:pt x="654514" y="76161"/>
                  </a:lnTo>
                  <a:lnTo>
                    <a:pt x="653837" y="38059"/>
                  </a:lnTo>
                  <a:close/>
                </a:path>
                <a:path w="768985" h="114300">
                  <a:moveTo>
                    <a:pt x="672846" y="37719"/>
                  </a:moveTo>
                  <a:lnTo>
                    <a:pt x="653837" y="38059"/>
                  </a:lnTo>
                  <a:lnTo>
                    <a:pt x="654514" y="76161"/>
                  </a:lnTo>
                  <a:lnTo>
                    <a:pt x="673608" y="75819"/>
                  </a:lnTo>
                  <a:lnTo>
                    <a:pt x="672846" y="37719"/>
                  </a:lnTo>
                  <a:close/>
                </a:path>
                <a:path w="768985" h="114300">
                  <a:moveTo>
                    <a:pt x="653161" y="0"/>
                  </a:moveTo>
                  <a:lnTo>
                    <a:pt x="653837" y="38059"/>
                  </a:lnTo>
                  <a:lnTo>
                    <a:pt x="672846" y="37719"/>
                  </a:lnTo>
                  <a:lnTo>
                    <a:pt x="732075" y="37719"/>
                  </a:lnTo>
                  <a:lnTo>
                    <a:pt x="65316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06746" y="2892915"/>
              <a:ext cx="768095" cy="655198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71616" y="2454973"/>
              <a:ext cx="2013965" cy="2172040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1787144" y="4433696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B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609344" y="4211192"/>
            <a:ext cx="363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89" baseline="-18518" dirty="0">
                <a:latin typeface="Arial MT"/>
                <a:cs typeface="Arial MT"/>
              </a:rPr>
              <a:t>K</a:t>
            </a:r>
            <a:r>
              <a:rPr sz="2000" spc="-6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918842" y="4155947"/>
            <a:ext cx="524510" cy="478790"/>
            <a:chOff x="1918842" y="4155947"/>
            <a:chExt cx="524510" cy="478790"/>
          </a:xfrm>
        </p:grpSpPr>
        <p:sp>
          <p:nvSpPr>
            <p:cNvPr id="34" name="object 34"/>
            <p:cNvSpPr/>
            <p:nvPr/>
          </p:nvSpPr>
          <p:spPr>
            <a:xfrm>
              <a:off x="1918842" y="4155947"/>
              <a:ext cx="76200" cy="363220"/>
            </a:xfrm>
            <a:custGeom>
              <a:avLst/>
              <a:gdLst/>
              <a:ahLst/>
              <a:cxnLst/>
              <a:rect l="l" t="t" r="r" b="b"/>
              <a:pathLst>
                <a:path w="76200" h="363220">
                  <a:moveTo>
                    <a:pt x="44483" y="75870"/>
                  </a:moveTo>
                  <a:lnTo>
                    <a:pt x="31780" y="76399"/>
                  </a:lnTo>
                  <a:lnTo>
                    <a:pt x="33400" y="114426"/>
                  </a:lnTo>
                  <a:lnTo>
                    <a:pt x="46100" y="113918"/>
                  </a:lnTo>
                  <a:lnTo>
                    <a:pt x="44483" y="75870"/>
                  </a:lnTo>
                  <a:close/>
                </a:path>
                <a:path w="76200" h="363220">
                  <a:moveTo>
                    <a:pt x="34925" y="0"/>
                  </a:moveTo>
                  <a:lnTo>
                    <a:pt x="0" y="77724"/>
                  </a:lnTo>
                  <a:lnTo>
                    <a:pt x="31780" y="76399"/>
                  </a:lnTo>
                  <a:lnTo>
                    <a:pt x="31242" y="63753"/>
                  </a:lnTo>
                  <a:lnTo>
                    <a:pt x="43942" y="63118"/>
                  </a:lnTo>
                  <a:lnTo>
                    <a:pt x="69871" y="63118"/>
                  </a:lnTo>
                  <a:lnTo>
                    <a:pt x="34925" y="0"/>
                  </a:lnTo>
                  <a:close/>
                </a:path>
                <a:path w="76200" h="363220">
                  <a:moveTo>
                    <a:pt x="43942" y="63118"/>
                  </a:moveTo>
                  <a:lnTo>
                    <a:pt x="31242" y="63753"/>
                  </a:lnTo>
                  <a:lnTo>
                    <a:pt x="31780" y="76399"/>
                  </a:lnTo>
                  <a:lnTo>
                    <a:pt x="44483" y="75870"/>
                  </a:lnTo>
                  <a:lnTo>
                    <a:pt x="43942" y="63118"/>
                  </a:lnTo>
                  <a:close/>
                </a:path>
                <a:path w="76200" h="363220">
                  <a:moveTo>
                    <a:pt x="69871" y="63118"/>
                  </a:moveTo>
                  <a:lnTo>
                    <a:pt x="43942" y="63118"/>
                  </a:lnTo>
                  <a:lnTo>
                    <a:pt x="44483" y="75870"/>
                  </a:lnTo>
                  <a:lnTo>
                    <a:pt x="76200" y="74549"/>
                  </a:lnTo>
                  <a:lnTo>
                    <a:pt x="69871" y="63118"/>
                  </a:lnTo>
                  <a:close/>
                </a:path>
                <a:path w="76200" h="363220">
                  <a:moveTo>
                    <a:pt x="47625" y="152019"/>
                  </a:moveTo>
                  <a:lnTo>
                    <a:pt x="34925" y="152526"/>
                  </a:lnTo>
                  <a:lnTo>
                    <a:pt x="37083" y="203326"/>
                  </a:lnTo>
                  <a:lnTo>
                    <a:pt x="49783" y="202691"/>
                  </a:lnTo>
                  <a:lnTo>
                    <a:pt x="47625" y="152019"/>
                  </a:lnTo>
                  <a:close/>
                </a:path>
                <a:path w="76200" h="363220">
                  <a:moveTo>
                    <a:pt x="51434" y="240791"/>
                  </a:moveTo>
                  <a:lnTo>
                    <a:pt x="38734" y="241300"/>
                  </a:lnTo>
                  <a:lnTo>
                    <a:pt x="40893" y="292100"/>
                  </a:lnTo>
                  <a:lnTo>
                    <a:pt x="53593" y="291591"/>
                  </a:lnTo>
                  <a:lnTo>
                    <a:pt x="51434" y="240791"/>
                  </a:lnTo>
                  <a:close/>
                </a:path>
                <a:path w="76200" h="363220">
                  <a:moveTo>
                    <a:pt x="55118" y="329691"/>
                  </a:moveTo>
                  <a:lnTo>
                    <a:pt x="42418" y="330200"/>
                  </a:lnTo>
                  <a:lnTo>
                    <a:pt x="43814" y="362965"/>
                  </a:lnTo>
                  <a:lnTo>
                    <a:pt x="56514" y="362457"/>
                  </a:lnTo>
                  <a:lnTo>
                    <a:pt x="55118" y="3296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053120" y="4442675"/>
              <a:ext cx="383540" cy="184785"/>
            </a:xfrm>
            <a:custGeom>
              <a:avLst/>
              <a:gdLst/>
              <a:ahLst/>
              <a:cxnLst/>
              <a:rect l="l" t="t" r="r" b="b"/>
              <a:pathLst>
                <a:path w="383539" h="184785">
                  <a:moveTo>
                    <a:pt x="383019" y="62103"/>
                  </a:moveTo>
                  <a:lnTo>
                    <a:pt x="342277" y="34467"/>
                  </a:lnTo>
                  <a:lnTo>
                    <a:pt x="310489" y="43548"/>
                  </a:lnTo>
                  <a:lnTo>
                    <a:pt x="280924" y="24993"/>
                  </a:lnTo>
                  <a:lnTo>
                    <a:pt x="231775" y="45123"/>
                  </a:lnTo>
                  <a:lnTo>
                    <a:pt x="211670" y="30784"/>
                  </a:lnTo>
                  <a:lnTo>
                    <a:pt x="180543" y="46177"/>
                  </a:lnTo>
                  <a:lnTo>
                    <a:pt x="170942" y="19075"/>
                  </a:lnTo>
                  <a:lnTo>
                    <a:pt x="140855" y="37096"/>
                  </a:lnTo>
                  <a:lnTo>
                    <a:pt x="100647" y="14884"/>
                  </a:lnTo>
                  <a:lnTo>
                    <a:pt x="100647" y="73672"/>
                  </a:lnTo>
                  <a:lnTo>
                    <a:pt x="92113" y="104470"/>
                  </a:lnTo>
                  <a:lnTo>
                    <a:pt x="74764" y="121437"/>
                  </a:lnTo>
                  <a:lnTo>
                    <a:pt x="62547" y="123545"/>
                  </a:lnTo>
                  <a:lnTo>
                    <a:pt x="53606" y="119329"/>
                  </a:lnTo>
                  <a:lnTo>
                    <a:pt x="46113" y="112496"/>
                  </a:lnTo>
                  <a:lnTo>
                    <a:pt x="36131" y="101828"/>
                  </a:lnTo>
                  <a:lnTo>
                    <a:pt x="41884" y="82600"/>
                  </a:lnTo>
                  <a:lnTo>
                    <a:pt x="51079" y="69303"/>
                  </a:lnTo>
                  <a:lnTo>
                    <a:pt x="80543" y="56172"/>
                  </a:lnTo>
                  <a:lnTo>
                    <a:pt x="100647" y="73672"/>
                  </a:lnTo>
                  <a:lnTo>
                    <a:pt x="100647" y="14884"/>
                  </a:lnTo>
                  <a:lnTo>
                    <a:pt x="73710" y="0"/>
                  </a:lnTo>
                  <a:lnTo>
                    <a:pt x="17995" y="30721"/>
                  </a:lnTo>
                  <a:lnTo>
                    <a:pt x="14846" y="27368"/>
                  </a:lnTo>
                  <a:lnTo>
                    <a:pt x="0" y="47625"/>
                  </a:lnTo>
                  <a:lnTo>
                    <a:pt x="6502" y="53098"/>
                  </a:lnTo>
                  <a:lnTo>
                    <a:pt x="4851" y="130911"/>
                  </a:lnTo>
                  <a:lnTo>
                    <a:pt x="50850" y="182359"/>
                  </a:lnTo>
                  <a:lnTo>
                    <a:pt x="97497" y="184607"/>
                  </a:lnTo>
                  <a:lnTo>
                    <a:pt x="159905" y="130911"/>
                  </a:lnTo>
                  <a:lnTo>
                    <a:pt x="188417" y="145262"/>
                  </a:lnTo>
                  <a:lnTo>
                    <a:pt x="190525" y="104470"/>
                  </a:lnTo>
                  <a:lnTo>
                    <a:pt x="375653" y="77495"/>
                  </a:lnTo>
                  <a:lnTo>
                    <a:pt x="383019" y="62103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46419" y="4432927"/>
              <a:ext cx="396552" cy="201706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151503" y="3261486"/>
            <a:ext cx="800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Internet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882383" y="2234564"/>
            <a:ext cx="557530" cy="1254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950" spc="22" baseline="-21367" dirty="0">
                <a:latin typeface="Arial MT"/>
                <a:cs typeface="Arial MT"/>
              </a:rPr>
              <a:t>S</a:t>
            </a:r>
            <a:r>
              <a:rPr sz="1800" spc="85" dirty="0">
                <a:latin typeface="Arial MT"/>
                <a:cs typeface="Arial MT"/>
              </a:rPr>
              <a:t>(</a:t>
            </a:r>
            <a:r>
              <a:rPr sz="6000" spc="-1057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  <a:p>
            <a:pPr marL="134620">
              <a:lnSpc>
                <a:spcPct val="100000"/>
              </a:lnSpc>
              <a:spcBef>
                <a:spcPts val="2480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898258" y="3755263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042657" y="3340353"/>
            <a:ext cx="403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170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830059" y="4425822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B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652259" y="4203319"/>
            <a:ext cx="3073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44" baseline="-18518" dirty="0">
                <a:latin typeface="Arial MT"/>
                <a:cs typeface="Arial MT"/>
              </a:rPr>
              <a:t>K</a:t>
            </a:r>
            <a:r>
              <a:rPr sz="2000" spc="-3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86993" y="3745738"/>
            <a:ext cx="3587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8152638" y="2501011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45" name="object 4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87283" y="3119627"/>
            <a:ext cx="643127" cy="656844"/>
          </a:xfrm>
          <a:prstGeom prst="rect">
            <a:avLst/>
          </a:prstGeom>
        </p:spPr>
      </p:pic>
      <p:sp>
        <p:nvSpPr>
          <p:cNvPr id="46" name="object 46"/>
          <p:cNvSpPr txBox="1"/>
          <p:nvPr/>
        </p:nvSpPr>
        <p:spPr>
          <a:xfrm>
            <a:off x="2352548" y="2322957"/>
            <a:ext cx="4337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615054" algn="l"/>
              </a:tabLst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S</a:t>
            </a:r>
            <a:r>
              <a:rPr sz="1800" dirty="0">
                <a:latin typeface="Arial MT"/>
                <a:cs typeface="Arial MT"/>
              </a:rPr>
              <a:t>(m )	</a:t>
            </a:r>
            <a:r>
              <a:rPr sz="2700" baseline="1543" dirty="0">
                <a:latin typeface="Arial MT"/>
                <a:cs typeface="Arial MT"/>
              </a:rPr>
              <a:t>K</a:t>
            </a:r>
            <a:r>
              <a:rPr sz="1950" baseline="-19230" dirty="0">
                <a:latin typeface="Arial MT"/>
                <a:cs typeface="Arial MT"/>
              </a:rPr>
              <a:t>S</a:t>
            </a:r>
            <a:r>
              <a:rPr sz="2700" baseline="1543" dirty="0">
                <a:latin typeface="Arial MT"/>
                <a:cs typeface="Arial MT"/>
              </a:rPr>
              <a:t>(m</a:t>
            </a:r>
            <a:r>
              <a:rPr sz="2700" spc="-75" baseline="1543" dirty="0">
                <a:latin typeface="Arial MT"/>
                <a:cs typeface="Arial MT"/>
              </a:rPr>
              <a:t> </a:t>
            </a:r>
            <a:r>
              <a:rPr sz="2700" baseline="1543" dirty="0">
                <a:latin typeface="Arial MT"/>
                <a:cs typeface="Arial MT"/>
              </a:rPr>
              <a:t>)</a:t>
            </a:r>
            <a:endParaRPr sz="2700" baseline="1543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721730" y="3950589"/>
            <a:ext cx="8235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r>
              <a:rPr sz="1950" spc="120" baseline="-21367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79084" y="3788790"/>
            <a:ext cx="174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49" name="object 4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4736" y="1042416"/>
            <a:ext cx="3656076" cy="173736"/>
          </a:xfrm>
          <a:prstGeom prst="rect">
            <a:avLst/>
          </a:prstGeom>
        </p:spPr>
      </p:pic>
      <p:sp>
        <p:nvSpPr>
          <p:cNvPr id="50" name="object 50"/>
          <p:cNvSpPr txBox="1"/>
          <p:nvPr/>
        </p:nvSpPr>
        <p:spPr>
          <a:xfrm>
            <a:off x="7913369" y="6541340"/>
            <a:ext cx="896619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82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5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399034"/>
            <a:ext cx="335851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4" dirty="0">
                <a:solidFill>
                  <a:srgbClr val="000099"/>
                </a:solidFill>
                <a:latin typeface="Trebuchet MS"/>
                <a:cs typeface="Trebuchet MS"/>
              </a:rPr>
              <a:t>Secure</a:t>
            </a:r>
            <a:r>
              <a:rPr sz="48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800" spc="-32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800" spc="-220" dirty="0">
                <a:solidFill>
                  <a:srgbClr val="000099"/>
                </a:solidFill>
                <a:latin typeface="Trebuchet MS"/>
                <a:cs typeface="Trebuchet MS"/>
              </a:rPr>
              <a:t>-</a:t>
            </a:r>
            <a:r>
              <a:rPr sz="4800" spc="-360" dirty="0">
                <a:solidFill>
                  <a:srgbClr val="000099"/>
                </a:solidFill>
                <a:latin typeface="Trebuchet MS"/>
                <a:cs typeface="Trebuchet MS"/>
              </a:rPr>
              <a:t>mail</a:t>
            </a:r>
            <a:endParaRPr sz="48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6844" y="4827523"/>
            <a:ext cx="61855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400" i="1" spc="-240" dirty="0">
                <a:solidFill>
                  <a:srgbClr val="C00000"/>
                </a:solidFill>
                <a:latin typeface="Trebuchet MS"/>
                <a:cs typeface="Trebuchet MS"/>
              </a:rPr>
              <a:t>Bob:</a:t>
            </a:r>
            <a:endParaRPr sz="2400">
              <a:latin typeface="Trebuchet MS"/>
              <a:cs typeface="Trebuchet MS"/>
            </a:endParaRPr>
          </a:p>
          <a:p>
            <a:pPr marL="434340" indent="-277495">
              <a:lnSpc>
                <a:spcPct val="100000"/>
              </a:lnSpc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95" dirty="0">
                <a:latin typeface="Trebuchet MS"/>
                <a:cs typeface="Trebuchet MS"/>
              </a:rPr>
              <a:t>uses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his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private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key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decrypt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and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recover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80" dirty="0">
                <a:latin typeface="Trebuchet MS"/>
                <a:cs typeface="Trebuchet MS"/>
              </a:rPr>
              <a:t>K</a:t>
            </a:r>
            <a:r>
              <a:rPr sz="2400" spc="120" baseline="-20833" dirty="0">
                <a:latin typeface="Trebuchet MS"/>
                <a:cs typeface="Trebuchet MS"/>
              </a:rPr>
              <a:t>S</a:t>
            </a:r>
            <a:endParaRPr sz="2400" baseline="-20833">
              <a:latin typeface="Trebuchet MS"/>
              <a:cs typeface="Trebuchet MS"/>
            </a:endParaRPr>
          </a:p>
          <a:p>
            <a:pPr marL="434340" indent="-277495">
              <a:lnSpc>
                <a:spcPct val="100000"/>
              </a:lnSpc>
              <a:buClr>
                <a:srgbClr val="000090"/>
              </a:buClr>
              <a:buFont typeface="Wingdings"/>
              <a:buChar char=""/>
              <a:tabLst>
                <a:tab pos="433705" algn="l"/>
                <a:tab pos="434340" algn="l"/>
              </a:tabLst>
            </a:pPr>
            <a:r>
              <a:rPr sz="2400" spc="-95" dirty="0">
                <a:latin typeface="Trebuchet MS"/>
                <a:cs typeface="Trebuchet MS"/>
              </a:rPr>
              <a:t>uses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185" dirty="0">
                <a:latin typeface="Trebuchet MS"/>
                <a:cs typeface="Trebuchet MS"/>
              </a:rPr>
              <a:t>K</a:t>
            </a:r>
            <a:r>
              <a:rPr sz="2400" spc="-60" baseline="-20833" dirty="0">
                <a:latin typeface="Trebuchet MS"/>
                <a:cs typeface="Trebuchet MS"/>
              </a:rPr>
              <a:t>S</a:t>
            </a:r>
            <a:r>
              <a:rPr sz="2400" spc="284" baseline="-20833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 </a:t>
            </a:r>
            <a:r>
              <a:rPr sz="2400" spc="-145" dirty="0">
                <a:latin typeface="Trebuchet MS"/>
                <a:cs typeface="Trebuchet MS"/>
              </a:rPr>
              <a:t>de</a:t>
            </a:r>
            <a:r>
              <a:rPr sz="2400" spc="-125" dirty="0">
                <a:latin typeface="Trebuchet MS"/>
                <a:cs typeface="Trebuchet MS"/>
              </a:rPr>
              <a:t>c</a:t>
            </a:r>
            <a:r>
              <a:rPr sz="2400" spc="80" dirty="0">
                <a:latin typeface="Trebuchet MS"/>
                <a:cs typeface="Trebuchet MS"/>
              </a:rPr>
              <a:t>r</a:t>
            </a:r>
            <a:r>
              <a:rPr sz="2400" spc="-130" dirty="0">
                <a:latin typeface="Trebuchet MS"/>
                <a:cs typeface="Trebuchet MS"/>
              </a:rPr>
              <a:t>y</a:t>
            </a:r>
            <a:r>
              <a:rPr sz="2400" spc="-140" dirty="0">
                <a:latin typeface="Trebuchet MS"/>
                <a:cs typeface="Trebuchet MS"/>
              </a:rPr>
              <a:t>p</a:t>
            </a:r>
            <a:r>
              <a:rPr sz="2400" spc="-155" dirty="0">
                <a:latin typeface="Trebuchet MS"/>
                <a:cs typeface="Trebuchet MS"/>
              </a:rPr>
              <a:t>t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180" dirty="0">
                <a:latin typeface="Trebuchet MS"/>
                <a:cs typeface="Trebuchet MS"/>
              </a:rPr>
              <a:t>K</a:t>
            </a:r>
            <a:r>
              <a:rPr sz="2400" spc="-60" baseline="-20833" dirty="0">
                <a:latin typeface="Trebuchet MS"/>
                <a:cs typeface="Trebuchet MS"/>
              </a:rPr>
              <a:t>S</a:t>
            </a:r>
            <a:r>
              <a:rPr sz="2400" spc="-140" dirty="0">
                <a:latin typeface="Trebuchet MS"/>
                <a:cs typeface="Trebuchet MS"/>
              </a:rPr>
              <a:t>(m</a:t>
            </a:r>
            <a:r>
              <a:rPr sz="2400" spc="-85" dirty="0">
                <a:latin typeface="Trebuchet MS"/>
                <a:cs typeface="Trebuchet MS"/>
              </a:rPr>
              <a:t>)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t</a:t>
            </a:r>
            <a:r>
              <a:rPr sz="2400" spc="35" dirty="0">
                <a:latin typeface="Trebuchet MS"/>
                <a:cs typeface="Trebuchet MS"/>
              </a:rPr>
              <a:t>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35" dirty="0">
                <a:latin typeface="Trebuchet MS"/>
                <a:cs typeface="Trebuchet MS"/>
              </a:rPr>
              <a:t>r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r>
              <a:rPr sz="2400" spc="-140" dirty="0">
                <a:latin typeface="Trebuchet MS"/>
                <a:cs typeface="Trebuchet MS"/>
              </a:rPr>
              <a:t>c</a:t>
            </a:r>
            <a:r>
              <a:rPr sz="2400" spc="5" dirty="0">
                <a:latin typeface="Trebuchet MS"/>
                <a:cs typeface="Trebuchet MS"/>
              </a:rPr>
              <a:t>o</a:t>
            </a:r>
            <a:r>
              <a:rPr sz="2400" spc="-170" dirty="0">
                <a:latin typeface="Trebuchet MS"/>
                <a:cs typeface="Trebuchet MS"/>
              </a:rPr>
              <a:t>v</a:t>
            </a:r>
            <a:r>
              <a:rPr sz="2400" spc="-75" dirty="0">
                <a:latin typeface="Trebuchet MS"/>
                <a:cs typeface="Trebuchet MS"/>
              </a:rPr>
              <a:t>er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m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070610" y="1944216"/>
            <a:ext cx="4191635" cy="1809750"/>
            <a:chOff x="1070610" y="1944216"/>
            <a:chExt cx="4191635" cy="1809750"/>
          </a:xfrm>
        </p:grpSpPr>
        <p:sp>
          <p:nvSpPr>
            <p:cNvPr id="5" name="object 5"/>
            <p:cNvSpPr/>
            <p:nvPr/>
          </p:nvSpPr>
          <p:spPr>
            <a:xfrm>
              <a:off x="1070610" y="2618232"/>
              <a:ext cx="506095" cy="114300"/>
            </a:xfrm>
            <a:custGeom>
              <a:avLst/>
              <a:gdLst/>
              <a:ahLst/>
              <a:cxnLst/>
              <a:rect l="l" t="t" r="r" b="b"/>
              <a:pathLst>
                <a:path w="506094" h="114300">
                  <a:moveTo>
                    <a:pt x="391668" y="0"/>
                  </a:moveTo>
                  <a:lnTo>
                    <a:pt x="391668" y="114300"/>
                  </a:lnTo>
                  <a:lnTo>
                    <a:pt x="467868" y="76200"/>
                  </a:lnTo>
                  <a:lnTo>
                    <a:pt x="410718" y="76200"/>
                  </a:lnTo>
                  <a:lnTo>
                    <a:pt x="410718" y="38100"/>
                  </a:lnTo>
                  <a:lnTo>
                    <a:pt x="467868" y="38100"/>
                  </a:lnTo>
                  <a:lnTo>
                    <a:pt x="391668" y="0"/>
                  </a:lnTo>
                  <a:close/>
                </a:path>
                <a:path w="506094" h="114300">
                  <a:moveTo>
                    <a:pt x="391668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391668" y="76200"/>
                  </a:lnTo>
                  <a:lnTo>
                    <a:pt x="391668" y="38100"/>
                  </a:lnTo>
                  <a:close/>
                </a:path>
                <a:path w="506094" h="114300">
                  <a:moveTo>
                    <a:pt x="467868" y="38100"/>
                  </a:moveTo>
                  <a:lnTo>
                    <a:pt x="410718" y="38100"/>
                  </a:lnTo>
                  <a:lnTo>
                    <a:pt x="410718" y="76200"/>
                  </a:lnTo>
                  <a:lnTo>
                    <a:pt x="467868" y="76200"/>
                  </a:lnTo>
                  <a:lnTo>
                    <a:pt x="505968" y="57150"/>
                  </a:lnTo>
                  <a:lnTo>
                    <a:pt x="467868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566672" y="2479548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0" y="449579"/>
                  </a:moveTo>
                  <a:lnTo>
                    <a:pt x="754379" y="449579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02879" y="1953882"/>
              <a:ext cx="384810" cy="183515"/>
            </a:xfrm>
            <a:custGeom>
              <a:avLst/>
              <a:gdLst/>
              <a:ahLst/>
              <a:cxnLst/>
              <a:rect l="l" t="t" r="r" b="b"/>
              <a:pathLst>
                <a:path w="384810" h="183514">
                  <a:moveTo>
                    <a:pt x="384454" y="61658"/>
                  </a:moveTo>
                  <a:lnTo>
                    <a:pt x="343573" y="34226"/>
                  </a:lnTo>
                  <a:lnTo>
                    <a:pt x="311658" y="43230"/>
                  </a:lnTo>
                  <a:lnTo>
                    <a:pt x="281978" y="24815"/>
                  </a:lnTo>
                  <a:lnTo>
                    <a:pt x="232651" y="44805"/>
                  </a:lnTo>
                  <a:lnTo>
                    <a:pt x="212471" y="30568"/>
                  </a:lnTo>
                  <a:lnTo>
                    <a:pt x="181216" y="45847"/>
                  </a:lnTo>
                  <a:lnTo>
                    <a:pt x="171577" y="18948"/>
                  </a:lnTo>
                  <a:lnTo>
                    <a:pt x="141376" y="36830"/>
                  </a:lnTo>
                  <a:lnTo>
                    <a:pt x="101028" y="14782"/>
                  </a:lnTo>
                  <a:lnTo>
                    <a:pt x="101028" y="73152"/>
                  </a:lnTo>
                  <a:lnTo>
                    <a:pt x="92456" y="103708"/>
                  </a:lnTo>
                  <a:lnTo>
                    <a:pt x="75044" y="120548"/>
                  </a:lnTo>
                  <a:lnTo>
                    <a:pt x="62776" y="122643"/>
                  </a:lnTo>
                  <a:lnTo>
                    <a:pt x="53797" y="118465"/>
                  </a:lnTo>
                  <a:lnTo>
                    <a:pt x="46278" y="111671"/>
                  </a:lnTo>
                  <a:lnTo>
                    <a:pt x="36258" y="101092"/>
                  </a:lnTo>
                  <a:lnTo>
                    <a:pt x="42024" y="82029"/>
                  </a:lnTo>
                  <a:lnTo>
                    <a:pt x="51257" y="68808"/>
                  </a:lnTo>
                  <a:lnTo>
                    <a:pt x="80835" y="55778"/>
                  </a:lnTo>
                  <a:lnTo>
                    <a:pt x="101028" y="73152"/>
                  </a:lnTo>
                  <a:lnTo>
                    <a:pt x="101028" y="14782"/>
                  </a:lnTo>
                  <a:lnTo>
                    <a:pt x="73977" y="0"/>
                  </a:lnTo>
                  <a:lnTo>
                    <a:pt x="18059" y="30505"/>
                  </a:lnTo>
                  <a:lnTo>
                    <a:pt x="14897" y="27165"/>
                  </a:lnTo>
                  <a:lnTo>
                    <a:pt x="0" y="47282"/>
                  </a:lnTo>
                  <a:lnTo>
                    <a:pt x="6515" y="52717"/>
                  </a:lnTo>
                  <a:lnTo>
                    <a:pt x="4864" y="129959"/>
                  </a:lnTo>
                  <a:lnTo>
                    <a:pt x="51028" y="181025"/>
                  </a:lnTo>
                  <a:lnTo>
                    <a:pt x="97853" y="183248"/>
                  </a:lnTo>
                  <a:lnTo>
                    <a:pt x="160502" y="129959"/>
                  </a:lnTo>
                  <a:lnTo>
                    <a:pt x="189115" y="144195"/>
                  </a:lnTo>
                  <a:lnTo>
                    <a:pt x="191236" y="103708"/>
                  </a:lnTo>
                  <a:lnTo>
                    <a:pt x="377075" y="76936"/>
                  </a:lnTo>
                  <a:lnTo>
                    <a:pt x="384454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996143" y="1944216"/>
              <a:ext cx="398060" cy="20022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427476" y="2914259"/>
              <a:ext cx="1834689" cy="839550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634998" y="2254961"/>
            <a:ext cx="5575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950" spc="22" baseline="-21367" dirty="0">
                <a:latin typeface="Arial MT"/>
                <a:cs typeface="Arial MT"/>
              </a:rPr>
              <a:t>S</a:t>
            </a:r>
            <a:r>
              <a:rPr sz="1800" spc="85" dirty="0">
                <a:latin typeface="Arial MT"/>
                <a:cs typeface="Arial MT"/>
              </a:rPr>
              <a:t>(</a:t>
            </a:r>
            <a:r>
              <a:rPr sz="6000" spc="-1050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1055" y="3680459"/>
            <a:ext cx="754380" cy="448309"/>
          </a:xfrm>
          <a:custGeom>
            <a:avLst/>
            <a:gdLst/>
            <a:ahLst/>
            <a:cxnLst/>
            <a:rect l="l" t="t" r="r" b="b"/>
            <a:pathLst>
              <a:path w="754380" h="448310">
                <a:moveTo>
                  <a:pt x="0" y="448056"/>
                </a:moveTo>
                <a:lnTo>
                  <a:pt x="754380" y="448056"/>
                </a:lnTo>
                <a:lnTo>
                  <a:pt x="754380" y="0"/>
                </a:lnTo>
                <a:lnTo>
                  <a:pt x="0" y="0"/>
                </a:lnTo>
                <a:lnTo>
                  <a:pt x="0" y="44805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50745" y="3763136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B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7398" y="3348354"/>
            <a:ext cx="4108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4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903220" y="3119627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79">
                <a:moveTo>
                  <a:pt x="0" y="167639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2" y="167639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80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981325" y="3042666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913120" y="3096767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79">
                <a:moveTo>
                  <a:pt x="0" y="167640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1" y="167640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80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4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034532" y="2977387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-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120902" y="3845052"/>
            <a:ext cx="508000" cy="114300"/>
          </a:xfrm>
          <a:custGeom>
            <a:avLst/>
            <a:gdLst/>
            <a:ahLst/>
            <a:cxnLst/>
            <a:rect l="l" t="t" r="r" b="b"/>
            <a:pathLst>
              <a:path w="508000" h="114300">
                <a:moveTo>
                  <a:pt x="393191" y="0"/>
                </a:moveTo>
                <a:lnTo>
                  <a:pt x="393191" y="114300"/>
                </a:lnTo>
                <a:lnTo>
                  <a:pt x="469391" y="76200"/>
                </a:lnTo>
                <a:lnTo>
                  <a:pt x="412241" y="76200"/>
                </a:lnTo>
                <a:lnTo>
                  <a:pt x="412241" y="38100"/>
                </a:lnTo>
                <a:lnTo>
                  <a:pt x="469391" y="38100"/>
                </a:lnTo>
                <a:lnTo>
                  <a:pt x="393191" y="0"/>
                </a:lnTo>
                <a:close/>
              </a:path>
              <a:path w="508000" h="114300">
                <a:moveTo>
                  <a:pt x="393191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93191" y="76200"/>
                </a:lnTo>
                <a:lnTo>
                  <a:pt x="393191" y="38100"/>
                </a:lnTo>
                <a:close/>
              </a:path>
              <a:path w="508000" h="114300">
                <a:moveTo>
                  <a:pt x="469391" y="38100"/>
                </a:moveTo>
                <a:lnTo>
                  <a:pt x="412241" y="38100"/>
                </a:lnTo>
                <a:lnTo>
                  <a:pt x="412241" y="76200"/>
                </a:lnTo>
                <a:lnTo>
                  <a:pt x="469391" y="76200"/>
                </a:lnTo>
                <a:lnTo>
                  <a:pt x="507491" y="57150"/>
                </a:lnTo>
                <a:lnTo>
                  <a:pt x="469391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390520" y="3972814"/>
            <a:ext cx="8235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r>
              <a:rPr sz="1950" spc="127" baseline="-21367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47873" y="3811015"/>
            <a:ext cx="174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23338" y="2663951"/>
            <a:ext cx="813435" cy="412750"/>
          </a:xfrm>
          <a:custGeom>
            <a:avLst/>
            <a:gdLst/>
            <a:ahLst/>
            <a:cxnLst/>
            <a:rect l="l" t="t" r="r" b="b"/>
            <a:pathLst>
              <a:path w="813435" h="412750">
                <a:moveTo>
                  <a:pt x="736854" y="297942"/>
                </a:moveTo>
                <a:lnTo>
                  <a:pt x="698754" y="297942"/>
                </a:lnTo>
                <a:lnTo>
                  <a:pt x="755904" y="412242"/>
                </a:lnTo>
                <a:lnTo>
                  <a:pt x="803529" y="316992"/>
                </a:lnTo>
                <a:lnTo>
                  <a:pt x="736854" y="316992"/>
                </a:lnTo>
                <a:lnTo>
                  <a:pt x="736854" y="297942"/>
                </a:lnTo>
                <a:close/>
              </a:path>
              <a:path w="813435" h="412750">
                <a:moveTo>
                  <a:pt x="736854" y="19050"/>
                </a:moveTo>
                <a:lnTo>
                  <a:pt x="736854" y="316992"/>
                </a:lnTo>
                <a:lnTo>
                  <a:pt x="774954" y="316992"/>
                </a:lnTo>
                <a:lnTo>
                  <a:pt x="774954" y="38100"/>
                </a:lnTo>
                <a:lnTo>
                  <a:pt x="755904" y="38100"/>
                </a:lnTo>
                <a:lnTo>
                  <a:pt x="736854" y="19050"/>
                </a:lnTo>
                <a:close/>
              </a:path>
              <a:path w="813435" h="412750">
                <a:moveTo>
                  <a:pt x="813054" y="297942"/>
                </a:moveTo>
                <a:lnTo>
                  <a:pt x="774954" y="297942"/>
                </a:lnTo>
                <a:lnTo>
                  <a:pt x="774954" y="316992"/>
                </a:lnTo>
                <a:lnTo>
                  <a:pt x="803529" y="316992"/>
                </a:lnTo>
                <a:lnTo>
                  <a:pt x="813054" y="297942"/>
                </a:lnTo>
                <a:close/>
              </a:path>
              <a:path w="813435" h="412750">
                <a:moveTo>
                  <a:pt x="755904" y="0"/>
                </a:moveTo>
                <a:lnTo>
                  <a:pt x="0" y="0"/>
                </a:lnTo>
                <a:lnTo>
                  <a:pt x="0" y="38100"/>
                </a:lnTo>
                <a:lnTo>
                  <a:pt x="736854" y="38100"/>
                </a:lnTo>
                <a:lnTo>
                  <a:pt x="736854" y="19050"/>
                </a:lnTo>
                <a:lnTo>
                  <a:pt x="774954" y="19050"/>
                </a:lnTo>
                <a:lnTo>
                  <a:pt x="773459" y="11626"/>
                </a:lnTo>
                <a:lnTo>
                  <a:pt x="769381" y="5572"/>
                </a:lnTo>
                <a:lnTo>
                  <a:pt x="763327" y="1494"/>
                </a:lnTo>
                <a:lnTo>
                  <a:pt x="755904" y="0"/>
                </a:lnTo>
                <a:close/>
              </a:path>
              <a:path w="813435" h="412750">
                <a:moveTo>
                  <a:pt x="774954" y="19050"/>
                </a:moveTo>
                <a:lnTo>
                  <a:pt x="736854" y="19050"/>
                </a:lnTo>
                <a:lnTo>
                  <a:pt x="755904" y="38100"/>
                </a:lnTo>
                <a:lnTo>
                  <a:pt x="774954" y="38100"/>
                </a:lnTo>
                <a:lnTo>
                  <a:pt x="774954" y="19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346198" y="3504438"/>
            <a:ext cx="811530" cy="410845"/>
          </a:xfrm>
          <a:custGeom>
            <a:avLst/>
            <a:gdLst/>
            <a:ahLst/>
            <a:cxnLst/>
            <a:rect l="l" t="t" r="r" b="b"/>
            <a:pathLst>
              <a:path w="811530" h="410845">
                <a:moveTo>
                  <a:pt x="735329" y="372618"/>
                </a:moveTo>
                <a:lnTo>
                  <a:pt x="0" y="372618"/>
                </a:lnTo>
                <a:lnTo>
                  <a:pt x="0" y="410718"/>
                </a:lnTo>
                <a:lnTo>
                  <a:pt x="754379" y="410718"/>
                </a:lnTo>
                <a:lnTo>
                  <a:pt x="761803" y="409223"/>
                </a:lnTo>
                <a:lnTo>
                  <a:pt x="767857" y="405145"/>
                </a:lnTo>
                <a:lnTo>
                  <a:pt x="771935" y="399091"/>
                </a:lnTo>
                <a:lnTo>
                  <a:pt x="773429" y="391668"/>
                </a:lnTo>
                <a:lnTo>
                  <a:pt x="735329" y="391668"/>
                </a:lnTo>
                <a:lnTo>
                  <a:pt x="735329" y="372618"/>
                </a:lnTo>
                <a:close/>
              </a:path>
              <a:path w="811530" h="410845">
                <a:moveTo>
                  <a:pt x="773429" y="95250"/>
                </a:moveTo>
                <a:lnTo>
                  <a:pt x="735329" y="95250"/>
                </a:lnTo>
                <a:lnTo>
                  <a:pt x="735329" y="391668"/>
                </a:lnTo>
                <a:lnTo>
                  <a:pt x="754379" y="372618"/>
                </a:lnTo>
                <a:lnTo>
                  <a:pt x="773429" y="372618"/>
                </a:lnTo>
                <a:lnTo>
                  <a:pt x="773429" y="95250"/>
                </a:lnTo>
                <a:close/>
              </a:path>
              <a:path w="811530" h="410845">
                <a:moveTo>
                  <a:pt x="773429" y="372618"/>
                </a:moveTo>
                <a:lnTo>
                  <a:pt x="754379" y="372618"/>
                </a:lnTo>
                <a:lnTo>
                  <a:pt x="735329" y="391668"/>
                </a:lnTo>
                <a:lnTo>
                  <a:pt x="773429" y="391668"/>
                </a:lnTo>
                <a:lnTo>
                  <a:pt x="773429" y="372618"/>
                </a:lnTo>
                <a:close/>
              </a:path>
              <a:path w="811530" h="410845">
                <a:moveTo>
                  <a:pt x="754379" y="0"/>
                </a:moveTo>
                <a:lnTo>
                  <a:pt x="697229" y="114300"/>
                </a:lnTo>
                <a:lnTo>
                  <a:pt x="735329" y="114300"/>
                </a:lnTo>
                <a:lnTo>
                  <a:pt x="735329" y="95250"/>
                </a:lnTo>
                <a:lnTo>
                  <a:pt x="802004" y="95250"/>
                </a:lnTo>
                <a:lnTo>
                  <a:pt x="754379" y="0"/>
                </a:lnTo>
                <a:close/>
              </a:path>
              <a:path w="811530" h="410845">
                <a:moveTo>
                  <a:pt x="802004" y="95250"/>
                </a:moveTo>
                <a:lnTo>
                  <a:pt x="773429" y="95250"/>
                </a:lnTo>
                <a:lnTo>
                  <a:pt x="773429" y="114300"/>
                </a:lnTo>
                <a:lnTo>
                  <a:pt x="811529" y="114300"/>
                </a:lnTo>
                <a:lnTo>
                  <a:pt x="802004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772769" y="2480310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173848" y="3306317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S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41807" y="1207058"/>
            <a:ext cx="6195060" cy="981710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25"/>
              </a:spcBef>
            </a:pPr>
            <a:r>
              <a:rPr sz="2400" spc="-90" dirty="0">
                <a:latin typeface="Trebuchet MS"/>
                <a:cs typeface="Trebuchet MS"/>
              </a:rPr>
              <a:t>Alice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25" dirty="0">
                <a:latin typeface="Trebuchet MS"/>
                <a:cs typeface="Trebuchet MS"/>
              </a:rPr>
              <a:t>wants</a:t>
            </a:r>
            <a:r>
              <a:rPr sz="2400" spc="-60" dirty="0">
                <a:latin typeface="Trebuchet MS"/>
                <a:cs typeface="Trebuchet MS"/>
              </a:rPr>
              <a:t> to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send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50" dirty="0">
                <a:latin typeface="Trebuchet MS"/>
                <a:cs typeface="Trebuchet MS"/>
              </a:rPr>
              <a:t>confidential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95" dirty="0">
                <a:latin typeface="Trebuchet MS"/>
                <a:cs typeface="Trebuchet MS"/>
              </a:rPr>
              <a:t>e-mail,</a:t>
            </a:r>
            <a:r>
              <a:rPr sz="2400" spc="-315" dirty="0">
                <a:latin typeface="Trebuchet MS"/>
                <a:cs typeface="Trebuchet MS"/>
              </a:rPr>
              <a:t> </a:t>
            </a:r>
            <a:r>
              <a:rPr sz="2400" spc="-250" dirty="0">
                <a:latin typeface="Trebuchet MS"/>
                <a:cs typeface="Trebuchet MS"/>
              </a:rPr>
              <a:t>m,</a:t>
            </a:r>
            <a:r>
              <a:rPr sz="2400" spc="-305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30" dirty="0">
                <a:latin typeface="Trebuchet MS"/>
                <a:cs typeface="Trebuchet MS"/>
              </a:rPr>
              <a:t>Bob</a:t>
            </a:r>
            <a:r>
              <a:rPr sz="2000" spc="-30" dirty="0">
                <a:latin typeface="Comic Sans MS"/>
                <a:cs typeface="Comic Sans MS"/>
              </a:rPr>
              <a:t>.</a:t>
            </a:r>
            <a:endParaRPr sz="2000">
              <a:latin typeface="Comic Sans MS"/>
              <a:cs typeface="Comic Sans MS"/>
            </a:endParaRPr>
          </a:p>
          <a:p>
            <a:pPr marL="1011555">
              <a:lnSpc>
                <a:spcPct val="100000"/>
              </a:lnSpc>
              <a:spcBef>
                <a:spcPts val="1019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542614" y="2118105"/>
            <a:ext cx="7543165" cy="2509520"/>
            <a:chOff x="542614" y="2118105"/>
            <a:chExt cx="7543165" cy="2509520"/>
          </a:xfrm>
        </p:grpSpPr>
        <p:sp>
          <p:nvSpPr>
            <p:cNvPr id="27" name="object 27"/>
            <p:cNvSpPr/>
            <p:nvPr/>
          </p:nvSpPr>
          <p:spPr>
            <a:xfrm>
              <a:off x="1947798" y="2118105"/>
              <a:ext cx="76200" cy="361950"/>
            </a:xfrm>
            <a:custGeom>
              <a:avLst/>
              <a:gdLst/>
              <a:ahLst/>
              <a:cxnLst/>
              <a:rect l="l" t="t" r="r" b="b"/>
              <a:pathLst>
                <a:path w="76200" h="361950">
                  <a:moveTo>
                    <a:pt x="33655" y="0"/>
                  </a:moveTo>
                  <a:lnTo>
                    <a:pt x="20955" y="508"/>
                  </a:lnTo>
                  <a:lnTo>
                    <a:pt x="22859" y="51308"/>
                  </a:lnTo>
                  <a:lnTo>
                    <a:pt x="35559" y="50800"/>
                  </a:lnTo>
                  <a:lnTo>
                    <a:pt x="33655" y="0"/>
                  </a:lnTo>
                  <a:close/>
                </a:path>
                <a:path w="76200" h="361950">
                  <a:moveTo>
                    <a:pt x="37083" y="88900"/>
                  </a:moveTo>
                  <a:lnTo>
                    <a:pt x="24383" y="89281"/>
                  </a:lnTo>
                  <a:lnTo>
                    <a:pt x="26288" y="140081"/>
                  </a:lnTo>
                  <a:lnTo>
                    <a:pt x="38988" y="139573"/>
                  </a:lnTo>
                  <a:lnTo>
                    <a:pt x="37083" y="88900"/>
                  </a:lnTo>
                  <a:close/>
                </a:path>
                <a:path w="76200" h="361950">
                  <a:moveTo>
                    <a:pt x="40386" y="177673"/>
                  </a:moveTo>
                  <a:lnTo>
                    <a:pt x="27686" y="178181"/>
                  </a:lnTo>
                  <a:lnTo>
                    <a:pt x="29590" y="228981"/>
                  </a:lnTo>
                  <a:lnTo>
                    <a:pt x="42290" y="228473"/>
                  </a:lnTo>
                  <a:lnTo>
                    <a:pt x="40386" y="177673"/>
                  </a:lnTo>
                  <a:close/>
                </a:path>
                <a:path w="76200" h="361950">
                  <a:moveTo>
                    <a:pt x="31795" y="285547"/>
                  </a:moveTo>
                  <a:lnTo>
                    <a:pt x="0" y="286766"/>
                  </a:lnTo>
                  <a:lnTo>
                    <a:pt x="41020" y="361442"/>
                  </a:lnTo>
                  <a:lnTo>
                    <a:pt x="69693" y="298196"/>
                  </a:lnTo>
                  <a:lnTo>
                    <a:pt x="32257" y="298196"/>
                  </a:lnTo>
                  <a:lnTo>
                    <a:pt x="31795" y="285547"/>
                  </a:lnTo>
                  <a:close/>
                </a:path>
                <a:path w="76200" h="361950">
                  <a:moveTo>
                    <a:pt x="44494" y="285060"/>
                  </a:moveTo>
                  <a:lnTo>
                    <a:pt x="31795" y="285547"/>
                  </a:lnTo>
                  <a:lnTo>
                    <a:pt x="32257" y="298196"/>
                  </a:lnTo>
                  <a:lnTo>
                    <a:pt x="44957" y="297688"/>
                  </a:lnTo>
                  <a:lnTo>
                    <a:pt x="44494" y="285060"/>
                  </a:lnTo>
                  <a:close/>
                </a:path>
                <a:path w="76200" h="361950">
                  <a:moveTo>
                    <a:pt x="76200" y="283845"/>
                  </a:moveTo>
                  <a:lnTo>
                    <a:pt x="44494" y="285060"/>
                  </a:lnTo>
                  <a:lnTo>
                    <a:pt x="44957" y="297688"/>
                  </a:lnTo>
                  <a:lnTo>
                    <a:pt x="32257" y="298196"/>
                  </a:lnTo>
                  <a:lnTo>
                    <a:pt x="69693" y="298196"/>
                  </a:lnTo>
                  <a:lnTo>
                    <a:pt x="76200" y="283845"/>
                  </a:lnTo>
                  <a:close/>
                </a:path>
                <a:path w="76200" h="361950">
                  <a:moveTo>
                    <a:pt x="43814" y="266573"/>
                  </a:moveTo>
                  <a:lnTo>
                    <a:pt x="31114" y="266954"/>
                  </a:lnTo>
                  <a:lnTo>
                    <a:pt x="31795" y="285547"/>
                  </a:lnTo>
                  <a:lnTo>
                    <a:pt x="44494" y="285060"/>
                  </a:lnTo>
                  <a:lnTo>
                    <a:pt x="43814" y="266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42614" y="2977895"/>
              <a:ext cx="501325" cy="626191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3325749" y="3223767"/>
              <a:ext cx="768985" cy="114300"/>
            </a:xfrm>
            <a:custGeom>
              <a:avLst/>
              <a:gdLst/>
              <a:ahLst/>
              <a:cxnLst/>
              <a:rect l="l" t="t" r="r" b="b"/>
              <a:pathLst>
                <a:path w="768985" h="114300">
                  <a:moveTo>
                    <a:pt x="732075" y="37719"/>
                  </a:moveTo>
                  <a:lnTo>
                    <a:pt x="672846" y="37719"/>
                  </a:lnTo>
                  <a:lnTo>
                    <a:pt x="673608" y="75819"/>
                  </a:lnTo>
                  <a:lnTo>
                    <a:pt x="654514" y="76161"/>
                  </a:lnTo>
                  <a:lnTo>
                    <a:pt x="655192" y="114300"/>
                  </a:lnTo>
                  <a:lnTo>
                    <a:pt x="768476" y="55118"/>
                  </a:lnTo>
                  <a:lnTo>
                    <a:pt x="732075" y="37719"/>
                  </a:lnTo>
                  <a:close/>
                </a:path>
                <a:path w="768985" h="114300">
                  <a:moveTo>
                    <a:pt x="653837" y="38059"/>
                  </a:moveTo>
                  <a:lnTo>
                    <a:pt x="0" y="49784"/>
                  </a:lnTo>
                  <a:lnTo>
                    <a:pt x="762" y="87884"/>
                  </a:lnTo>
                  <a:lnTo>
                    <a:pt x="654514" y="76161"/>
                  </a:lnTo>
                  <a:lnTo>
                    <a:pt x="653837" y="38059"/>
                  </a:lnTo>
                  <a:close/>
                </a:path>
                <a:path w="768985" h="114300">
                  <a:moveTo>
                    <a:pt x="672846" y="37719"/>
                  </a:moveTo>
                  <a:lnTo>
                    <a:pt x="653837" y="38059"/>
                  </a:lnTo>
                  <a:lnTo>
                    <a:pt x="654514" y="76161"/>
                  </a:lnTo>
                  <a:lnTo>
                    <a:pt x="673608" y="75819"/>
                  </a:lnTo>
                  <a:lnTo>
                    <a:pt x="672846" y="37719"/>
                  </a:lnTo>
                  <a:close/>
                </a:path>
                <a:path w="768985" h="114300">
                  <a:moveTo>
                    <a:pt x="653161" y="0"/>
                  </a:moveTo>
                  <a:lnTo>
                    <a:pt x="653837" y="38059"/>
                  </a:lnTo>
                  <a:lnTo>
                    <a:pt x="672846" y="37719"/>
                  </a:lnTo>
                  <a:lnTo>
                    <a:pt x="732075" y="37719"/>
                  </a:lnTo>
                  <a:lnTo>
                    <a:pt x="65316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06746" y="2892915"/>
              <a:ext cx="768095" cy="655198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071616" y="2454973"/>
              <a:ext cx="2013965" cy="2172040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1787144" y="4433696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B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609344" y="4211192"/>
            <a:ext cx="363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89" baseline="-18518" dirty="0">
                <a:latin typeface="Arial MT"/>
                <a:cs typeface="Arial MT"/>
              </a:rPr>
              <a:t>K</a:t>
            </a:r>
            <a:r>
              <a:rPr sz="2000" spc="-6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1918842" y="4155947"/>
            <a:ext cx="524510" cy="478790"/>
            <a:chOff x="1918842" y="4155947"/>
            <a:chExt cx="524510" cy="478790"/>
          </a:xfrm>
        </p:grpSpPr>
        <p:sp>
          <p:nvSpPr>
            <p:cNvPr id="35" name="object 35"/>
            <p:cNvSpPr/>
            <p:nvPr/>
          </p:nvSpPr>
          <p:spPr>
            <a:xfrm>
              <a:off x="1918842" y="4155947"/>
              <a:ext cx="76200" cy="363220"/>
            </a:xfrm>
            <a:custGeom>
              <a:avLst/>
              <a:gdLst/>
              <a:ahLst/>
              <a:cxnLst/>
              <a:rect l="l" t="t" r="r" b="b"/>
              <a:pathLst>
                <a:path w="76200" h="363220">
                  <a:moveTo>
                    <a:pt x="44483" y="75870"/>
                  </a:moveTo>
                  <a:lnTo>
                    <a:pt x="31780" y="76399"/>
                  </a:lnTo>
                  <a:lnTo>
                    <a:pt x="33400" y="114426"/>
                  </a:lnTo>
                  <a:lnTo>
                    <a:pt x="46100" y="113918"/>
                  </a:lnTo>
                  <a:lnTo>
                    <a:pt x="44483" y="75870"/>
                  </a:lnTo>
                  <a:close/>
                </a:path>
                <a:path w="76200" h="363220">
                  <a:moveTo>
                    <a:pt x="34925" y="0"/>
                  </a:moveTo>
                  <a:lnTo>
                    <a:pt x="0" y="77724"/>
                  </a:lnTo>
                  <a:lnTo>
                    <a:pt x="31780" y="76399"/>
                  </a:lnTo>
                  <a:lnTo>
                    <a:pt x="31242" y="63753"/>
                  </a:lnTo>
                  <a:lnTo>
                    <a:pt x="43942" y="63118"/>
                  </a:lnTo>
                  <a:lnTo>
                    <a:pt x="69871" y="63118"/>
                  </a:lnTo>
                  <a:lnTo>
                    <a:pt x="34925" y="0"/>
                  </a:lnTo>
                  <a:close/>
                </a:path>
                <a:path w="76200" h="363220">
                  <a:moveTo>
                    <a:pt x="43942" y="63118"/>
                  </a:moveTo>
                  <a:lnTo>
                    <a:pt x="31242" y="63753"/>
                  </a:lnTo>
                  <a:lnTo>
                    <a:pt x="31780" y="76399"/>
                  </a:lnTo>
                  <a:lnTo>
                    <a:pt x="44483" y="75870"/>
                  </a:lnTo>
                  <a:lnTo>
                    <a:pt x="43942" y="63118"/>
                  </a:lnTo>
                  <a:close/>
                </a:path>
                <a:path w="76200" h="363220">
                  <a:moveTo>
                    <a:pt x="69871" y="63118"/>
                  </a:moveTo>
                  <a:lnTo>
                    <a:pt x="43942" y="63118"/>
                  </a:lnTo>
                  <a:lnTo>
                    <a:pt x="44483" y="75870"/>
                  </a:lnTo>
                  <a:lnTo>
                    <a:pt x="76200" y="74549"/>
                  </a:lnTo>
                  <a:lnTo>
                    <a:pt x="69871" y="63118"/>
                  </a:lnTo>
                  <a:close/>
                </a:path>
                <a:path w="76200" h="363220">
                  <a:moveTo>
                    <a:pt x="47625" y="152019"/>
                  </a:moveTo>
                  <a:lnTo>
                    <a:pt x="34925" y="152526"/>
                  </a:lnTo>
                  <a:lnTo>
                    <a:pt x="37083" y="203326"/>
                  </a:lnTo>
                  <a:lnTo>
                    <a:pt x="49783" y="202691"/>
                  </a:lnTo>
                  <a:lnTo>
                    <a:pt x="47625" y="152019"/>
                  </a:lnTo>
                  <a:close/>
                </a:path>
                <a:path w="76200" h="363220">
                  <a:moveTo>
                    <a:pt x="51434" y="240791"/>
                  </a:moveTo>
                  <a:lnTo>
                    <a:pt x="38734" y="241300"/>
                  </a:lnTo>
                  <a:lnTo>
                    <a:pt x="40893" y="292100"/>
                  </a:lnTo>
                  <a:lnTo>
                    <a:pt x="53593" y="291591"/>
                  </a:lnTo>
                  <a:lnTo>
                    <a:pt x="51434" y="240791"/>
                  </a:lnTo>
                  <a:close/>
                </a:path>
                <a:path w="76200" h="363220">
                  <a:moveTo>
                    <a:pt x="55118" y="329691"/>
                  </a:moveTo>
                  <a:lnTo>
                    <a:pt x="42418" y="330200"/>
                  </a:lnTo>
                  <a:lnTo>
                    <a:pt x="43814" y="362965"/>
                  </a:lnTo>
                  <a:lnTo>
                    <a:pt x="56514" y="362457"/>
                  </a:lnTo>
                  <a:lnTo>
                    <a:pt x="55118" y="32969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053120" y="4442675"/>
              <a:ext cx="383540" cy="184785"/>
            </a:xfrm>
            <a:custGeom>
              <a:avLst/>
              <a:gdLst/>
              <a:ahLst/>
              <a:cxnLst/>
              <a:rect l="l" t="t" r="r" b="b"/>
              <a:pathLst>
                <a:path w="383539" h="184785">
                  <a:moveTo>
                    <a:pt x="383019" y="62103"/>
                  </a:moveTo>
                  <a:lnTo>
                    <a:pt x="342277" y="34467"/>
                  </a:lnTo>
                  <a:lnTo>
                    <a:pt x="310489" y="43548"/>
                  </a:lnTo>
                  <a:lnTo>
                    <a:pt x="280924" y="24993"/>
                  </a:lnTo>
                  <a:lnTo>
                    <a:pt x="231775" y="45123"/>
                  </a:lnTo>
                  <a:lnTo>
                    <a:pt x="211670" y="30784"/>
                  </a:lnTo>
                  <a:lnTo>
                    <a:pt x="180543" y="46177"/>
                  </a:lnTo>
                  <a:lnTo>
                    <a:pt x="170942" y="19075"/>
                  </a:lnTo>
                  <a:lnTo>
                    <a:pt x="140855" y="37096"/>
                  </a:lnTo>
                  <a:lnTo>
                    <a:pt x="100647" y="14884"/>
                  </a:lnTo>
                  <a:lnTo>
                    <a:pt x="100647" y="73672"/>
                  </a:lnTo>
                  <a:lnTo>
                    <a:pt x="92113" y="104470"/>
                  </a:lnTo>
                  <a:lnTo>
                    <a:pt x="74764" y="121437"/>
                  </a:lnTo>
                  <a:lnTo>
                    <a:pt x="62547" y="123545"/>
                  </a:lnTo>
                  <a:lnTo>
                    <a:pt x="53606" y="119329"/>
                  </a:lnTo>
                  <a:lnTo>
                    <a:pt x="46113" y="112496"/>
                  </a:lnTo>
                  <a:lnTo>
                    <a:pt x="36131" y="101828"/>
                  </a:lnTo>
                  <a:lnTo>
                    <a:pt x="41884" y="82600"/>
                  </a:lnTo>
                  <a:lnTo>
                    <a:pt x="51079" y="69303"/>
                  </a:lnTo>
                  <a:lnTo>
                    <a:pt x="80543" y="56172"/>
                  </a:lnTo>
                  <a:lnTo>
                    <a:pt x="100647" y="73672"/>
                  </a:lnTo>
                  <a:lnTo>
                    <a:pt x="100647" y="14884"/>
                  </a:lnTo>
                  <a:lnTo>
                    <a:pt x="73710" y="0"/>
                  </a:lnTo>
                  <a:lnTo>
                    <a:pt x="17995" y="30721"/>
                  </a:lnTo>
                  <a:lnTo>
                    <a:pt x="14846" y="27368"/>
                  </a:lnTo>
                  <a:lnTo>
                    <a:pt x="0" y="47625"/>
                  </a:lnTo>
                  <a:lnTo>
                    <a:pt x="6502" y="53098"/>
                  </a:lnTo>
                  <a:lnTo>
                    <a:pt x="4851" y="130911"/>
                  </a:lnTo>
                  <a:lnTo>
                    <a:pt x="50850" y="182359"/>
                  </a:lnTo>
                  <a:lnTo>
                    <a:pt x="97497" y="184607"/>
                  </a:lnTo>
                  <a:lnTo>
                    <a:pt x="159905" y="130911"/>
                  </a:lnTo>
                  <a:lnTo>
                    <a:pt x="188417" y="145262"/>
                  </a:lnTo>
                  <a:lnTo>
                    <a:pt x="190525" y="104470"/>
                  </a:lnTo>
                  <a:lnTo>
                    <a:pt x="375653" y="77495"/>
                  </a:lnTo>
                  <a:lnTo>
                    <a:pt x="383019" y="62103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046419" y="4432927"/>
              <a:ext cx="396552" cy="201706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4151503" y="3261486"/>
            <a:ext cx="800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Internet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882383" y="2234564"/>
            <a:ext cx="557530" cy="1254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950" spc="22" baseline="-21367" dirty="0">
                <a:latin typeface="Arial MT"/>
                <a:cs typeface="Arial MT"/>
              </a:rPr>
              <a:t>S</a:t>
            </a:r>
            <a:r>
              <a:rPr sz="1800" spc="85" dirty="0">
                <a:latin typeface="Arial MT"/>
                <a:cs typeface="Arial MT"/>
              </a:rPr>
              <a:t>(</a:t>
            </a:r>
            <a:r>
              <a:rPr sz="6000" spc="-1057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  <a:p>
            <a:pPr marL="134620">
              <a:lnSpc>
                <a:spcPct val="100000"/>
              </a:lnSpc>
              <a:spcBef>
                <a:spcPts val="2480"/>
              </a:spcBef>
            </a:pP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898258" y="3755263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042657" y="3340353"/>
            <a:ext cx="403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170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830059" y="4425822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B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652259" y="4203319"/>
            <a:ext cx="30734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44" baseline="-18518" dirty="0">
                <a:latin typeface="Arial MT"/>
                <a:cs typeface="Arial MT"/>
              </a:rPr>
              <a:t>K</a:t>
            </a:r>
            <a:r>
              <a:rPr sz="2000" spc="-3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86993" y="3745738"/>
            <a:ext cx="3587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8152638" y="2501011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46" name="object 4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987283" y="3119627"/>
            <a:ext cx="643127" cy="656844"/>
          </a:xfrm>
          <a:prstGeom prst="rect">
            <a:avLst/>
          </a:prstGeom>
        </p:spPr>
      </p:pic>
      <p:sp>
        <p:nvSpPr>
          <p:cNvPr id="47" name="object 47"/>
          <p:cNvSpPr txBox="1"/>
          <p:nvPr/>
        </p:nvSpPr>
        <p:spPr>
          <a:xfrm>
            <a:off x="2352548" y="2322957"/>
            <a:ext cx="43376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3615054" algn="l"/>
              </a:tabLst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S</a:t>
            </a:r>
            <a:r>
              <a:rPr sz="1800" dirty="0">
                <a:latin typeface="Arial MT"/>
                <a:cs typeface="Arial MT"/>
              </a:rPr>
              <a:t>(m )	</a:t>
            </a:r>
            <a:r>
              <a:rPr sz="2700" baseline="1543" dirty="0">
                <a:latin typeface="Arial MT"/>
                <a:cs typeface="Arial MT"/>
              </a:rPr>
              <a:t>K</a:t>
            </a:r>
            <a:r>
              <a:rPr sz="1950" baseline="-19230" dirty="0">
                <a:latin typeface="Arial MT"/>
                <a:cs typeface="Arial MT"/>
              </a:rPr>
              <a:t>S</a:t>
            </a:r>
            <a:r>
              <a:rPr sz="2700" baseline="1543" dirty="0">
                <a:latin typeface="Arial MT"/>
                <a:cs typeface="Arial MT"/>
              </a:rPr>
              <a:t>(m</a:t>
            </a:r>
            <a:r>
              <a:rPr sz="2700" spc="-75" baseline="1543" dirty="0">
                <a:latin typeface="Arial MT"/>
                <a:cs typeface="Arial MT"/>
              </a:rPr>
              <a:t> </a:t>
            </a:r>
            <a:r>
              <a:rPr sz="2700" baseline="1543" dirty="0">
                <a:latin typeface="Arial MT"/>
                <a:cs typeface="Arial MT"/>
              </a:rPr>
              <a:t>)</a:t>
            </a:r>
            <a:endParaRPr sz="2700" baseline="1543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721730" y="3950589"/>
            <a:ext cx="8235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r>
              <a:rPr sz="1950" spc="120" baseline="-21367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879084" y="3788790"/>
            <a:ext cx="1746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pic>
        <p:nvPicPr>
          <p:cNvPr id="50" name="object 5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54736" y="1042416"/>
            <a:ext cx="3656076" cy="173736"/>
          </a:xfrm>
          <a:prstGeom prst="rect">
            <a:avLst/>
          </a:prstGeom>
        </p:spPr>
      </p:pic>
      <p:sp>
        <p:nvSpPr>
          <p:cNvPr id="51" name="object 51"/>
          <p:cNvSpPr txBox="1"/>
          <p:nvPr/>
        </p:nvSpPr>
        <p:spPr>
          <a:xfrm>
            <a:off x="7913369" y="6541340"/>
            <a:ext cx="896619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82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6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399034"/>
            <a:ext cx="59048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4" dirty="0">
                <a:solidFill>
                  <a:srgbClr val="000099"/>
                </a:solidFill>
                <a:latin typeface="Trebuchet MS"/>
                <a:cs typeface="Trebuchet MS"/>
              </a:rPr>
              <a:t>Secure</a:t>
            </a:r>
            <a:r>
              <a:rPr sz="48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800" spc="-32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800" spc="-220" dirty="0">
                <a:solidFill>
                  <a:srgbClr val="000099"/>
                </a:solidFill>
                <a:latin typeface="Trebuchet MS"/>
                <a:cs typeface="Trebuchet MS"/>
              </a:rPr>
              <a:t>-</a:t>
            </a:r>
            <a:r>
              <a:rPr sz="4800" spc="-360" dirty="0">
                <a:solidFill>
                  <a:srgbClr val="000099"/>
                </a:solidFill>
                <a:latin typeface="Trebuchet MS"/>
                <a:cs typeface="Trebuchet MS"/>
              </a:rPr>
              <a:t>mail</a:t>
            </a:r>
            <a:r>
              <a:rPr sz="4800" spc="-11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000" spc="-135" dirty="0">
                <a:solidFill>
                  <a:srgbClr val="000099"/>
                </a:solidFill>
                <a:latin typeface="Trebuchet MS"/>
                <a:cs typeface="Trebuchet MS"/>
              </a:rPr>
              <a:t>(co</a:t>
            </a:r>
            <a:r>
              <a:rPr sz="4000" spc="-145" dirty="0">
                <a:solidFill>
                  <a:srgbClr val="000099"/>
                </a:solidFill>
                <a:latin typeface="Trebuchet MS"/>
                <a:cs typeface="Trebuchet MS"/>
              </a:rPr>
              <a:t>n</a:t>
            </a:r>
            <a:r>
              <a:rPr sz="4000" spc="-210" dirty="0">
                <a:solidFill>
                  <a:srgbClr val="000099"/>
                </a:solidFill>
                <a:latin typeface="Trebuchet MS"/>
                <a:cs typeface="Trebuchet MS"/>
              </a:rPr>
              <a:t>tin</a:t>
            </a:r>
            <a:r>
              <a:rPr sz="4000" spc="-270" dirty="0">
                <a:solidFill>
                  <a:srgbClr val="000099"/>
                </a:solidFill>
                <a:latin typeface="Trebuchet MS"/>
                <a:cs typeface="Trebuchet MS"/>
              </a:rPr>
              <a:t>u</a:t>
            </a:r>
            <a:r>
              <a:rPr sz="4000" spc="-215" dirty="0">
                <a:solidFill>
                  <a:srgbClr val="000099"/>
                </a:solidFill>
                <a:latin typeface="Trebuchet MS"/>
                <a:cs typeface="Trebuchet MS"/>
              </a:rPr>
              <a:t>ed)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9630" y="1380235"/>
            <a:ext cx="77882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95" dirty="0">
                <a:latin typeface="Trebuchet MS"/>
                <a:cs typeface="Trebuchet MS"/>
              </a:rPr>
              <a:t>Alice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30" dirty="0">
                <a:latin typeface="Trebuchet MS"/>
                <a:cs typeface="Trebuchet MS"/>
              </a:rPr>
              <a:t>wants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to </a:t>
            </a:r>
            <a:r>
              <a:rPr sz="2400" spc="-105" dirty="0">
                <a:latin typeface="Trebuchet MS"/>
                <a:cs typeface="Trebuchet MS"/>
              </a:rPr>
              <a:t>provide</a:t>
            </a:r>
            <a:r>
              <a:rPr sz="2400" spc="-4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sender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authentication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message</a:t>
            </a:r>
            <a:r>
              <a:rPr sz="2400" spc="-45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integrity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2665" y="4827523"/>
            <a:ext cx="697230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9560" indent="-277495">
              <a:lnSpc>
                <a:spcPct val="100000"/>
              </a:lnSpc>
              <a:spcBef>
                <a:spcPts val="100"/>
              </a:spcBef>
              <a:buClr>
                <a:srgbClr val="000090"/>
              </a:buClr>
              <a:buFont typeface="Wingdings"/>
              <a:buChar char=""/>
              <a:tabLst>
                <a:tab pos="289560" algn="l"/>
                <a:tab pos="290195" algn="l"/>
              </a:tabLst>
            </a:pPr>
            <a:r>
              <a:rPr sz="2400" spc="-95" dirty="0">
                <a:latin typeface="Trebuchet MS"/>
                <a:cs typeface="Trebuchet MS"/>
              </a:rPr>
              <a:t>Alice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80" dirty="0">
                <a:latin typeface="Trebuchet MS"/>
                <a:cs typeface="Trebuchet MS"/>
              </a:rPr>
              <a:t>digital</a:t>
            </a:r>
            <a:r>
              <a:rPr sz="2400" spc="-150" dirty="0">
                <a:latin typeface="Trebuchet MS"/>
                <a:cs typeface="Trebuchet MS"/>
              </a:rPr>
              <a:t>l</a:t>
            </a:r>
            <a:r>
              <a:rPr sz="2400" spc="-135" dirty="0">
                <a:latin typeface="Trebuchet MS"/>
                <a:cs typeface="Trebuchet MS"/>
              </a:rPr>
              <a:t>y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110" dirty="0">
                <a:latin typeface="Trebuchet MS"/>
                <a:cs typeface="Trebuchet MS"/>
              </a:rPr>
              <a:t>signs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messag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endParaRPr sz="2400">
              <a:latin typeface="Trebuchet MS"/>
              <a:cs typeface="Trebuchet MS"/>
            </a:endParaRPr>
          </a:p>
          <a:p>
            <a:pPr marL="320040" indent="-307975">
              <a:lnSpc>
                <a:spcPct val="100000"/>
              </a:lnSpc>
              <a:buClr>
                <a:srgbClr val="000090"/>
              </a:buClr>
              <a:buFont typeface="Wingdings"/>
              <a:buChar char=""/>
              <a:tabLst>
                <a:tab pos="320040" algn="l"/>
                <a:tab pos="320675" algn="l"/>
              </a:tabLst>
            </a:pPr>
            <a:r>
              <a:rPr sz="2400" spc="-100" dirty="0">
                <a:latin typeface="Trebuchet MS"/>
                <a:cs typeface="Trebuchet MS"/>
              </a:rPr>
              <a:t>sends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95" dirty="0">
                <a:latin typeface="Trebuchet MS"/>
                <a:cs typeface="Trebuchet MS"/>
              </a:rPr>
              <a:t>both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message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05" dirty="0">
                <a:latin typeface="Trebuchet MS"/>
                <a:cs typeface="Trebuchet MS"/>
              </a:rPr>
              <a:t>(</a:t>
            </a:r>
            <a:r>
              <a:rPr sz="2400" spc="-100" dirty="0">
                <a:latin typeface="Trebuchet MS"/>
                <a:cs typeface="Trebuchet MS"/>
              </a:rPr>
              <a:t>i</a:t>
            </a:r>
            <a:r>
              <a:rPr sz="2400" spc="-180" dirty="0">
                <a:latin typeface="Trebuchet MS"/>
                <a:cs typeface="Trebuchet MS"/>
              </a:rPr>
              <a:t>n</a:t>
            </a:r>
            <a:r>
              <a:rPr sz="2400" spc="-7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the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clear)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254" dirty="0">
                <a:latin typeface="Trebuchet MS"/>
                <a:cs typeface="Trebuchet MS"/>
              </a:rPr>
              <a:t>a</a:t>
            </a:r>
            <a:r>
              <a:rPr sz="2400" spc="-114" dirty="0">
                <a:latin typeface="Trebuchet MS"/>
                <a:cs typeface="Trebuchet MS"/>
              </a:rPr>
              <a:t>nd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170" dirty="0">
                <a:latin typeface="Trebuchet MS"/>
                <a:cs typeface="Trebuchet MS"/>
              </a:rPr>
              <a:t>digital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14" dirty="0">
                <a:latin typeface="Trebuchet MS"/>
                <a:cs typeface="Trebuchet MS"/>
              </a:rPr>
              <a:t>si</a:t>
            </a:r>
            <a:r>
              <a:rPr sz="2400" spc="-175" dirty="0">
                <a:latin typeface="Trebuchet MS"/>
                <a:cs typeface="Trebuchet MS"/>
              </a:rPr>
              <a:t>g</a:t>
            </a:r>
            <a:r>
              <a:rPr sz="2400" spc="-125" dirty="0">
                <a:latin typeface="Trebuchet MS"/>
                <a:cs typeface="Trebuchet MS"/>
              </a:rPr>
              <a:t>natu</a:t>
            </a:r>
            <a:r>
              <a:rPr sz="2400" spc="-155" dirty="0">
                <a:latin typeface="Trebuchet MS"/>
                <a:cs typeface="Trebuchet MS"/>
              </a:rPr>
              <a:t>r</a:t>
            </a:r>
            <a:r>
              <a:rPr sz="2400" spc="-160" dirty="0">
                <a:latin typeface="Trebuchet MS"/>
                <a:cs typeface="Trebuchet MS"/>
              </a:rPr>
              <a:t>e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81557" y="2720149"/>
            <a:ext cx="4250055" cy="1308100"/>
            <a:chOff x="881557" y="2720149"/>
            <a:chExt cx="4250055" cy="1308100"/>
          </a:xfrm>
        </p:grpSpPr>
        <p:sp>
          <p:nvSpPr>
            <p:cNvPr id="6" name="object 6"/>
            <p:cNvSpPr/>
            <p:nvPr/>
          </p:nvSpPr>
          <p:spPr>
            <a:xfrm>
              <a:off x="881557" y="2891535"/>
              <a:ext cx="2122805" cy="459105"/>
            </a:xfrm>
            <a:custGeom>
              <a:avLst/>
              <a:gdLst/>
              <a:ahLst/>
              <a:cxnLst/>
              <a:rect l="l" t="t" r="r" b="b"/>
              <a:pathLst>
                <a:path w="2122805" h="459104">
                  <a:moveTo>
                    <a:pt x="361264" y="56642"/>
                  </a:moveTo>
                  <a:lnTo>
                    <a:pt x="323507" y="37973"/>
                  </a:lnTo>
                  <a:lnTo>
                    <a:pt x="246722" y="0"/>
                  </a:lnTo>
                  <a:lnTo>
                    <a:pt x="246875" y="38061"/>
                  </a:lnTo>
                  <a:lnTo>
                    <a:pt x="0" y="39116"/>
                  </a:lnTo>
                  <a:lnTo>
                    <a:pt x="152" y="77216"/>
                  </a:lnTo>
                  <a:lnTo>
                    <a:pt x="247040" y="76161"/>
                  </a:lnTo>
                  <a:lnTo>
                    <a:pt x="247205" y="114300"/>
                  </a:lnTo>
                  <a:lnTo>
                    <a:pt x="361264" y="56642"/>
                  </a:lnTo>
                  <a:close/>
                </a:path>
                <a:path w="2122805" h="459104">
                  <a:moveTo>
                    <a:pt x="2122246" y="344678"/>
                  </a:moveTo>
                  <a:lnTo>
                    <a:pt x="2084146" y="344678"/>
                  </a:lnTo>
                  <a:lnTo>
                    <a:pt x="2084146" y="71120"/>
                  </a:lnTo>
                  <a:lnTo>
                    <a:pt x="2084146" y="52070"/>
                  </a:lnTo>
                  <a:lnTo>
                    <a:pt x="2082647" y="44653"/>
                  </a:lnTo>
                  <a:lnTo>
                    <a:pt x="2078570" y="38595"/>
                  </a:lnTo>
                  <a:lnTo>
                    <a:pt x="2072513" y="34518"/>
                  </a:lnTo>
                  <a:lnTo>
                    <a:pt x="2065096" y="33020"/>
                  </a:lnTo>
                  <a:lnTo>
                    <a:pt x="1076020" y="33020"/>
                  </a:lnTo>
                  <a:lnTo>
                    <a:pt x="1076020" y="71120"/>
                  </a:lnTo>
                  <a:lnTo>
                    <a:pt x="2046046" y="71120"/>
                  </a:lnTo>
                  <a:lnTo>
                    <a:pt x="2046046" y="344678"/>
                  </a:lnTo>
                  <a:lnTo>
                    <a:pt x="2007946" y="344678"/>
                  </a:lnTo>
                  <a:lnTo>
                    <a:pt x="2065096" y="458978"/>
                  </a:lnTo>
                  <a:lnTo>
                    <a:pt x="2112721" y="363728"/>
                  </a:lnTo>
                  <a:lnTo>
                    <a:pt x="2122246" y="3446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31392" y="2724911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80" h="448310">
                  <a:moveTo>
                    <a:pt x="754379" y="0"/>
                  </a:moveTo>
                  <a:lnTo>
                    <a:pt x="0" y="0"/>
                  </a:lnTo>
                  <a:lnTo>
                    <a:pt x="0" y="448056"/>
                  </a:lnTo>
                  <a:lnTo>
                    <a:pt x="754379" y="448056"/>
                  </a:lnTo>
                  <a:lnTo>
                    <a:pt x="754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31392" y="2724911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80" h="448310">
                  <a:moveTo>
                    <a:pt x="0" y="448056"/>
                  </a:moveTo>
                  <a:lnTo>
                    <a:pt x="754379" y="448056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805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6411" y="3190095"/>
              <a:ext cx="1834673" cy="838034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406144" y="2792984"/>
            <a:ext cx="406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H(</a:t>
            </a:r>
            <a:r>
              <a:rPr sz="1800" spc="-80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649095" y="2468117"/>
            <a:ext cx="1670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>
                <a:latin typeface="Arial MT"/>
                <a:cs typeface="Arial MT"/>
              </a:rPr>
              <a:t>.</a:t>
            </a:r>
            <a:endParaRPr sz="4000">
              <a:latin typeface="Arial MT"/>
              <a:cs typeface="Arial M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2096833" y="2701861"/>
            <a:ext cx="763905" cy="459105"/>
            <a:chOff x="2096833" y="2701861"/>
            <a:chExt cx="763905" cy="459105"/>
          </a:xfrm>
        </p:grpSpPr>
        <p:sp>
          <p:nvSpPr>
            <p:cNvPr id="13" name="object 13"/>
            <p:cNvSpPr/>
            <p:nvPr/>
          </p:nvSpPr>
          <p:spPr>
            <a:xfrm>
              <a:off x="2101595" y="2706623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754380" y="0"/>
                  </a:moveTo>
                  <a:lnTo>
                    <a:pt x="0" y="0"/>
                  </a:lnTo>
                  <a:lnTo>
                    <a:pt x="0" y="449579"/>
                  </a:lnTo>
                  <a:lnTo>
                    <a:pt x="754380" y="449579"/>
                  </a:lnTo>
                  <a:lnTo>
                    <a:pt x="7543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01595" y="2706623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80" h="449580">
                  <a:moveTo>
                    <a:pt x="0" y="449579"/>
                  </a:moveTo>
                  <a:lnTo>
                    <a:pt x="754380" y="449579"/>
                  </a:lnTo>
                  <a:lnTo>
                    <a:pt x="754380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2152523" y="2789935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06447" y="2374849"/>
            <a:ext cx="4038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165" dirty="0">
                <a:latin typeface="Arial MT"/>
                <a:cs typeface="Arial MT"/>
              </a:rPr>
              <a:t> </a:t>
            </a:r>
            <a:r>
              <a:rPr sz="6000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772155" y="3393947"/>
            <a:ext cx="378460" cy="335280"/>
          </a:xfrm>
          <a:custGeom>
            <a:avLst/>
            <a:gdLst/>
            <a:ahLst/>
            <a:cxnLst/>
            <a:rect l="l" t="t" r="r" b="b"/>
            <a:pathLst>
              <a:path w="378460" h="335279">
                <a:moveTo>
                  <a:pt x="0" y="167639"/>
                </a:moveTo>
                <a:lnTo>
                  <a:pt x="6748" y="123075"/>
                </a:lnTo>
                <a:lnTo>
                  <a:pt x="25795" y="83029"/>
                </a:lnTo>
                <a:lnTo>
                  <a:pt x="55340" y="49101"/>
                </a:lnTo>
                <a:lnTo>
                  <a:pt x="93584" y="22888"/>
                </a:lnTo>
                <a:lnTo>
                  <a:pt x="138729" y="5988"/>
                </a:lnTo>
                <a:lnTo>
                  <a:pt x="188975" y="0"/>
                </a:lnTo>
                <a:lnTo>
                  <a:pt x="239222" y="5988"/>
                </a:lnTo>
                <a:lnTo>
                  <a:pt x="284367" y="22888"/>
                </a:lnTo>
                <a:lnTo>
                  <a:pt x="322611" y="49101"/>
                </a:lnTo>
                <a:lnTo>
                  <a:pt x="352156" y="83029"/>
                </a:lnTo>
                <a:lnTo>
                  <a:pt x="371203" y="123075"/>
                </a:lnTo>
                <a:lnTo>
                  <a:pt x="377951" y="167639"/>
                </a:lnTo>
                <a:lnTo>
                  <a:pt x="371203" y="212204"/>
                </a:lnTo>
                <a:lnTo>
                  <a:pt x="352156" y="252250"/>
                </a:lnTo>
                <a:lnTo>
                  <a:pt x="322611" y="286178"/>
                </a:lnTo>
                <a:lnTo>
                  <a:pt x="284367" y="312391"/>
                </a:lnTo>
                <a:lnTo>
                  <a:pt x="239222" y="329291"/>
                </a:lnTo>
                <a:lnTo>
                  <a:pt x="188975" y="335279"/>
                </a:lnTo>
                <a:lnTo>
                  <a:pt x="138729" y="329291"/>
                </a:lnTo>
                <a:lnTo>
                  <a:pt x="93584" y="312391"/>
                </a:lnTo>
                <a:lnTo>
                  <a:pt x="55340" y="286178"/>
                </a:lnTo>
                <a:lnTo>
                  <a:pt x="25795" y="252250"/>
                </a:lnTo>
                <a:lnTo>
                  <a:pt x="6748" y="212204"/>
                </a:lnTo>
                <a:lnTo>
                  <a:pt x="0" y="1676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863723" y="3317240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782055" y="3372611"/>
            <a:ext cx="378460" cy="334010"/>
          </a:xfrm>
          <a:custGeom>
            <a:avLst/>
            <a:gdLst/>
            <a:ahLst/>
            <a:cxnLst/>
            <a:rect l="l" t="t" r="r" b="b"/>
            <a:pathLst>
              <a:path w="378460" h="334010">
                <a:moveTo>
                  <a:pt x="0" y="166877"/>
                </a:moveTo>
                <a:lnTo>
                  <a:pt x="6748" y="122502"/>
                </a:lnTo>
                <a:lnTo>
                  <a:pt x="25795" y="82634"/>
                </a:lnTo>
                <a:lnTo>
                  <a:pt x="55340" y="48863"/>
                </a:lnTo>
                <a:lnTo>
                  <a:pt x="93584" y="22775"/>
                </a:lnTo>
                <a:lnTo>
                  <a:pt x="138729" y="5958"/>
                </a:lnTo>
                <a:lnTo>
                  <a:pt x="188976" y="0"/>
                </a:lnTo>
                <a:lnTo>
                  <a:pt x="239222" y="5958"/>
                </a:lnTo>
                <a:lnTo>
                  <a:pt x="284367" y="22775"/>
                </a:lnTo>
                <a:lnTo>
                  <a:pt x="322611" y="48863"/>
                </a:lnTo>
                <a:lnTo>
                  <a:pt x="352156" y="82634"/>
                </a:lnTo>
                <a:lnTo>
                  <a:pt x="371203" y="122502"/>
                </a:lnTo>
                <a:lnTo>
                  <a:pt x="377952" y="166877"/>
                </a:lnTo>
                <a:lnTo>
                  <a:pt x="371203" y="211253"/>
                </a:lnTo>
                <a:lnTo>
                  <a:pt x="352156" y="251121"/>
                </a:lnTo>
                <a:lnTo>
                  <a:pt x="322611" y="284892"/>
                </a:lnTo>
                <a:lnTo>
                  <a:pt x="284367" y="310980"/>
                </a:lnTo>
                <a:lnTo>
                  <a:pt x="239222" y="327797"/>
                </a:lnTo>
                <a:lnTo>
                  <a:pt x="188976" y="333756"/>
                </a:lnTo>
                <a:lnTo>
                  <a:pt x="138729" y="327797"/>
                </a:lnTo>
                <a:lnTo>
                  <a:pt x="93584" y="310980"/>
                </a:lnTo>
                <a:lnTo>
                  <a:pt x="55340" y="284892"/>
                </a:lnTo>
                <a:lnTo>
                  <a:pt x="25795" y="251121"/>
                </a:lnTo>
                <a:lnTo>
                  <a:pt x="6748" y="211253"/>
                </a:lnTo>
                <a:lnTo>
                  <a:pt x="0" y="166877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5917184" y="3251657"/>
            <a:ext cx="1441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-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792339" y="2699384"/>
            <a:ext cx="596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H(m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890773" y="2608834"/>
            <a:ext cx="10013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(H(m))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62097" y="2445512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011174" y="3778758"/>
            <a:ext cx="2015489" cy="410845"/>
          </a:xfrm>
          <a:custGeom>
            <a:avLst/>
            <a:gdLst/>
            <a:ahLst/>
            <a:cxnLst/>
            <a:rect l="l" t="t" r="r" b="b"/>
            <a:pathLst>
              <a:path w="2015489" h="410845">
                <a:moveTo>
                  <a:pt x="1939289" y="372618"/>
                </a:moveTo>
                <a:lnTo>
                  <a:pt x="0" y="372618"/>
                </a:lnTo>
                <a:lnTo>
                  <a:pt x="0" y="410718"/>
                </a:lnTo>
                <a:lnTo>
                  <a:pt x="1958339" y="410718"/>
                </a:lnTo>
                <a:lnTo>
                  <a:pt x="1965763" y="409223"/>
                </a:lnTo>
                <a:lnTo>
                  <a:pt x="1971817" y="405145"/>
                </a:lnTo>
                <a:lnTo>
                  <a:pt x="1975895" y="399091"/>
                </a:lnTo>
                <a:lnTo>
                  <a:pt x="1977389" y="391668"/>
                </a:lnTo>
                <a:lnTo>
                  <a:pt x="1939289" y="391668"/>
                </a:lnTo>
                <a:lnTo>
                  <a:pt x="1939289" y="372618"/>
                </a:lnTo>
                <a:close/>
              </a:path>
              <a:path w="2015489" h="410845">
                <a:moveTo>
                  <a:pt x="1977389" y="95250"/>
                </a:moveTo>
                <a:lnTo>
                  <a:pt x="1939289" y="95250"/>
                </a:lnTo>
                <a:lnTo>
                  <a:pt x="1939289" y="391668"/>
                </a:lnTo>
                <a:lnTo>
                  <a:pt x="1958339" y="372618"/>
                </a:lnTo>
                <a:lnTo>
                  <a:pt x="1977389" y="372618"/>
                </a:lnTo>
                <a:lnTo>
                  <a:pt x="1977389" y="95250"/>
                </a:lnTo>
                <a:close/>
              </a:path>
              <a:path w="2015489" h="410845">
                <a:moveTo>
                  <a:pt x="1977389" y="372618"/>
                </a:moveTo>
                <a:lnTo>
                  <a:pt x="1958339" y="372618"/>
                </a:lnTo>
                <a:lnTo>
                  <a:pt x="1939289" y="391668"/>
                </a:lnTo>
                <a:lnTo>
                  <a:pt x="1977389" y="391668"/>
                </a:lnTo>
                <a:lnTo>
                  <a:pt x="1977389" y="372618"/>
                </a:lnTo>
                <a:close/>
              </a:path>
              <a:path w="2015489" h="410845">
                <a:moveTo>
                  <a:pt x="1958339" y="0"/>
                </a:moveTo>
                <a:lnTo>
                  <a:pt x="1901189" y="114300"/>
                </a:lnTo>
                <a:lnTo>
                  <a:pt x="1939289" y="114300"/>
                </a:lnTo>
                <a:lnTo>
                  <a:pt x="1939289" y="95250"/>
                </a:lnTo>
                <a:lnTo>
                  <a:pt x="2005964" y="95250"/>
                </a:lnTo>
                <a:lnTo>
                  <a:pt x="1958339" y="0"/>
                </a:lnTo>
                <a:close/>
              </a:path>
              <a:path w="2015489" h="410845">
                <a:moveTo>
                  <a:pt x="2005964" y="95250"/>
                </a:moveTo>
                <a:lnTo>
                  <a:pt x="1977389" y="95250"/>
                </a:lnTo>
                <a:lnTo>
                  <a:pt x="1977389" y="114300"/>
                </a:lnTo>
                <a:lnTo>
                  <a:pt x="2015489" y="114300"/>
                </a:lnTo>
                <a:lnTo>
                  <a:pt x="2005964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40791" y="2755138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255647" y="2313813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A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77847" y="2091308"/>
            <a:ext cx="31686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700" spc="15" baseline="-18518" dirty="0">
                <a:latin typeface="Arial MT"/>
                <a:cs typeface="Arial MT"/>
              </a:rPr>
              <a:t>K</a:t>
            </a:r>
            <a:r>
              <a:rPr sz="2000" spc="1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410097" y="2143879"/>
            <a:ext cx="7073265" cy="2092960"/>
            <a:chOff x="410097" y="2143879"/>
            <a:chExt cx="7073265" cy="2092960"/>
          </a:xfrm>
        </p:grpSpPr>
        <p:sp>
          <p:nvSpPr>
            <p:cNvPr id="29" name="object 29"/>
            <p:cNvSpPr/>
            <p:nvPr/>
          </p:nvSpPr>
          <p:spPr>
            <a:xfrm>
              <a:off x="2447798" y="2339086"/>
              <a:ext cx="76200" cy="363220"/>
            </a:xfrm>
            <a:custGeom>
              <a:avLst/>
              <a:gdLst/>
              <a:ahLst/>
              <a:cxnLst/>
              <a:rect l="l" t="t" r="r" b="b"/>
              <a:pathLst>
                <a:path w="76200" h="363219">
                  <a:moveTo>
                    <a:pt x="33527" y="0"/>
                  </a:moveTo>
                  <a:lnTo>
                    <a:pt x="20827" y="508"/>
                  </a:lnTo>
                  <a:lnTo>
                    <a:pt x="22732" y="51308"/>
                  </a:lnTo>
                  <a:lnTo>
                    <a:pt x="35432" y="50800"/>
                  </a:lnTo>
                  <a:lnTo>
                    <a:pt x="33527" y="0"/>
                  </a:lnTo>
                  <a:close/>
                </a:path>
                <a:path w="76200" h="363219">
                  <a:moveTo>
                    <a:pt x="36829" y="88900"/>
                  </a:moveTo>
                  <a:lnTo>
                    <a:pt x="24129" y="89280"/>
                  </a:lnTo>
                  <a:lnTo>
                    <a:pt x="26162" y="140080"/>
                  </a:lnTo>
                  <a:lnTo>
                    <a:pt x="38862" y="139573"/>
                  </a:lnTo>
                  <a:lnTo>
                    <a:pt x="36829" y="88900"/>
                  </a:lnTo>
                  <a:close/>
                </a:path>
                <a:path w="76200" h="363219">
                  <a:moveTo>
                    <a:pt x="40258" y="177673"/>
                  </a:moveTo>
                  <a:lnTo>
                    <a:pt x="27558" y="178180"/>
                  </a:lnTo>
                  <a:lnTo>
                    <a:pt x="29463" y="228980"/>
                  </a:lnTo>
                  <a:lnTo>
                    <a:pt x="42163" y="228473"/>
                  </a:lnTo>
                  <a:lnTo>
                    <a:pt x="40258" y="177673"/>
                  </a:lnTo>
                  <a:close/>
                </a:path>
                <a:path w="76200" h="363219">
                  <a:moveTo>
                    <a:pt x="31640" y="287075"/>
                  </a:moveTo>
                  <a:lnTo>
                    <a:pt x="0" y="288289"/>
                  </a:lnTo>
                  <a:lnTo>
                    <a:pt x="40893" y="362965"/>
                  </a:lnTo>
                  <a:lnTo>
                    <a:pt x="69566" y="299719"/>
                  </a:lnTo>
                  <a:lnTo>
                    <a:pt x="32131" y="299719"/>
                  </a:lnTo>
                  <a:lnTo>
                    <a:pt x="31640" y="287075"/>
                  </a:lnTo>
                  <a:close/>
                </a:path>
                <a:path w="76200" h="363219">
                  <a:moveTo>
                    <a:pt x="44339" y="286587"/>
                  </a:moveTo>
                  <a:lnTo>
                    <a:pt x="31640" y="287075"/>
                  </a:lnTo>
                  <a:lnTo>
                    <a:pt x="32131" y="299719"/>
                  </a:lnTo>
                  <a:lnTo>
                    <a:pt x="44831" y="299212"/>
                  </a:lnTo>
                  <a:lnTo>
                    <a:pt x="44339" y="286587"/>
                  </a:lnTo>
                  <a:close/>
                </a:path>
                <a:path w="76200" h="363219">
                  <a:moveTo>
                    <a:pt x="76072" y="285368"/>
                  </a:moveTo>
                  <a:lnTo>
                    <a:pt x="44339" y="286587"/>
                  </a:lnTo>
                  <a:lnTo>
                    <a:pt x="44831" y="299212"/>
                  </a:lnTo>
                  <a:lnTo>
                    <a:pt x="32131" y="299719"/>
                  </a:lnTo>
                  <a:lnTo>
                    <a:pt x="69566" y="299719"/>
                  </a:lnTo>
                  <a:lnTo>
                    <a:pt x="76072" y="285368"/>
                  </a:lnTo>
                  <a:close/>
                </a:path>
                <a:path w="76200" h="363219">
                  <a:moveTo>
                    <a:pt x="43560" y="266573"/>
                  </a:moveTo>
                  <a:lnTo>
                    <a:pt x="30860" y="266953"/>
                  </a:lnTo>
                  <a:lnTo>
                    <a:pt x="31640" y="287075"/>
                  </a:lnTo>
                  <a:lnTo>
                    <a:pt x="44339" y="286587"/>
                  </a:lnTo>
                  <a:lnTo>
                    <a:pt x="43560" y="266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510320" y="2153627"/>
              <a:ext cx="383540" cy="184785"/>
            </a:xfrm>
            <a:custGeom>
              <a:avLst/>
              <a:gdLst/>
              <a:ahLst/>
              <a:cxnLst/>
              <a:rect l="l" t="t" r="r" b="b"/>
              <a:pathLst>
                <a:path w="383539" h="184785">
                  <a:moveTo>
                    <a:pt x="383019" y="62103"/>
                  </a:moveTo>
                  <a:lnTo>
                    <a:pt x="342277" y="34467"/>
                  </a:lnTo>
                  <a:lnTo>
                    <a:pt x="310489" y="43548"/>
                  </a:lnTo>
                  <a:lnTo>
                    <a:pt x="280924" y="24993"/>
                  </a:lnTo>
                  <a:lnTo>
                    <a:pt x="231775" y="45123"/>
                  </a:lnTo>
                  <a:lnTo>
                    <a:pt x="211670" y="30784"/>
                  </a:lnTo>
                  <a:lnTo>
                    <a:pt x="180543" y="46177"/>
                  </a:lnTo>
                  <a:lnTo>
                    <a:pt x="170942" y="19075"/>
                  </a:lnTo>
                  <a:lnTo>
                    <a:pt x="140855" y="37096"/>
                  </a:lnTo>
                  <a:lnTo>
                    <a:pt x="100647" y="14884"/>
                  </a:lnTo>
                  <a:lnTo>
                    <a:pt x="100647" y="73672"/>
                  </a:lnTo>
                  <a:lnTo>
                    <a:pt x="92113" y="104470"/>
                  </a:lnTo>
                  <a:lnTo>
                    <a:pt x="74764" y="121437"/>
                  </a:lnTo>
                  <a:lnTo>
                    <a:pt x="62547" y="123545"/>
                  </a:lnTo>
                  <a:lnTo>
                    <a:pt x="53606" y="119329"/>
                  </a:lnTo>
                  <a:lnTo>
                    <a:pt x="46113" y="112496"/>
                  </a:lnTo>
                  <a:lnTo>
                    <a:pt x="36131" y="101828"/>
                  </a:lnTo>
                  <a:lnTo>
                    <a:pt x="41884" y="82600"/>
                  </a:lnTo>
                  <a:lnTo>
                    <a:pt x="51079" y="69303"/>
                  </a:lnTo>
                  <a:lnTo>
                    <a:pt x="80543" y="56172"/>
                  </a:lnTo>
                  <a:lnTo>
                    <a:pt x="100647" y="73672"/>
                  </a:lnTo>
                  <a:lnTo>
                    <a:pt x="100647" y="14884"/>
                  </a:lnTo>
                  <a:lnTo>
                    <a:pt x="73710" y="0"/>
                  </a:lnTo>
                  <a:lnTo>
                    <a:pt x="17995" y="30721"/>
                  </a:lnTo>
                  <a:lnTo>
                    <a:pt x="14846" y="27368"/>
                  </a:lnTo>
                  <a:lnTo>
                    <a:pt x="0" y="47625"/>
                  </a:lnTo>
                  <a:lnTo>
                    <a:pt x="6502" y="53098"/>
                  </a:lnTo>
                  <a:lnTo>
                    <a:pt x="4851" y="130911"/>
                  </a:lnTo>
                  <a:lnTo>
                    <a:pt x="50850" y="182359"/>
                  </a:lnTo>
                  <a:lnTo>
                    <a:pt x="97497" y="184607"/>
                  </a:lnTo>
                  <a:lnTo>
                    <a:pt x="159905" y="130911"/>
                  </a:lnTo>
                  <a:lnTo>
                    <a:pt x="188417" y="145262"/>
                  </a:lnTo>
                  <a:lnTo>
                    <a:pt x="190525" y="104470"/>
                  </a:lnTo>
                  <a:lnTo>
                    <a:pt x="375653" y="77495"/>
                  </a:lnTo>
                  <a:lnTo>
                    <a:pt x="383019" y="62103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03619" y="2143879"/>
              <a:ext cx="396552" cy="201706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0097" y="3252216"/>
              <a:ext cx="502778" cy="626191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194684" y="3498342"/>
              <a:ext cx="768985" cy="114300"/>
            </a:xfrm>
            <a:custGeom>
              <a:avLst/>
              <a:gdLst/>
              <a:ahLst/>
              <a:cxnLst/>
              <a:rect l="l" t="t" r="r" b="b"/>
              <a:pathLst>
                <a:path w="768985" h="114300">
                  <a:moveTo>
                    <a:pt x="732401" y="37719"/>
                  </a:moveTo>
                  <a:lnTo>
                    <a:pt x="672845" y="37719"/>
                  </a:lnTo>
                  <a:lnTo>
                    <a:pt x="673607" y="75819"/>
                  </a:lnTo>
                  <a:lnTo>
                    <a:pt x="654557" y="76196"/>
                  </a:lnTo>
                  <a:lnTo>
                    <a:pt x="655319" y="114300"/>
                  </a:lnTo>
                  <a:lnTo>
                    <a:pt x="768476" y="54863"/>
                  </a:lnTo>
                  <a:lnTo>
                    <a:pt x="732401" y="37719"/>
                  </a:lnTo>
                  <a:close/>
                </a:path>
                <a:path w="768985" h="114300">
                  <a:moveTo>
                    <a:pt x="653795" y="38096"/>
                  </a:moveTo>
                  <a:lnTo>
                    <a:pt x="0" y="51054"/>
                  </a:lnTo>
                  <a:lnTo>
                    <a:pt x="762" y="89154"/>
                  </a:lnTo>
                  <a:lnTo>
                    <a:pt x="654557" y="76196"/>
                  </a:lnTo>
                  <a:lnTo>
                    <a:pt x="653795" y="38096"/>
                  </a:lnTo>
                  <a:close/>
                </a:path>
                <a:path w="768985" h="114300">
                  <a:moveTo>
                    <a:pt x="672845" y="37719"/>
                  </a:moveTo>
                  <a:lnTo>
                    <a:pt x="653795" y="38096"/>
                  </a:lnTo>
                  <a:lnTo>
                    <a:pt x="654557" y="76196"/>
                  </a:lnTo>
                  <a:lnTo>
                    <a:pt x="673607" y="75819"/>
                  </a:lnTo>
                  <a:lnTo>
                    <a:pt x="672845" y="37719"/>
                  </a:lnTo>
                  <a:close/>
                </a:path>
                <a:path w="768985" h="114300">
                  <a:moveTo>
                    <a:pt x="653034" y="0"/>
                  </a:moveTo>
                  <a:lnTo>
                    <a:pt x="653795" y="38096"/>
                  </a:lnTo>
                  <a:lnTo>
                    <a:pt x="672845" y="37719"/>
                  </a:lnTo>
                  <a:lnTo>
                    <a:pt x="732401" y="37719"/>
                  </a:lnTo>
                  <a:lnTo>
                    <a:pt x="65303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74158" y="3167243"/>
              <a:ext cx="768095" cy="65670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939028" y="2894075"/>
              <a:ext cx="798195" cy="1343025"/>
            </a:xfrm>
            <a:custGeom>
              <a:avLst/>
              <a:gdLst/>
              <a:ahLst/>
              <a:cxnLst/>
              <a:rect l="l" t="t" r="r" b="b"/>
              <a:pathLst>
                <a:path w="798195" h="1343025">
                  <a:moveTo>
                    <a:pt x="774954" y="57150"/>
                  </a:moveTo>
                  <a:lnTo>
                    <a:pt x="736854" y="38100"/>
                  </a:lnTo>
                  <a:lnTo>
                    <a:pt x="660641" y="0"/>
                  </a:lnTo>
                  <a:lnTo>
                    <a:pt x="660641" y="38100"/>
                  </a:lnTo>
                  <a:lnTo>
                    <a:pt x="19050" y="38100"/>
                  </a:lnTo>
                  <a:lnTo>
                    <a:pt x="11620" y="39598"/>
                  </a:lnTo>
                  <a:lnTo>
                    <a:pt x="5562" y="43675"/>
                  </a:lnTo>
                  <a:lnTo>
                    <a:pt x="1485" y="49733"/>
                  </a:lnTo>
                  <a:lnTo>
                    <a:pt x="0" y="57150"/>
                  </a:lnTo>
                  <a:lnTo>
                    <a:pt x="0" y="450342"/>
                  </a:lnTo>
                  <a:lnTo>
                    <a:pt x="38100" y="450342"/>
                  </a:lnTo>
                  <a:lnTo>
                    <a:pt x="38100" y="76200"/>
                  </a:lnTo>
                  <a:lnTo>
                    <a:pt x="660641" y="76200"/>
                  </a:lnTo>
                  <a:lnTo>
                    <a:pt x="660641" y="114300"/>
                  </a:lnTo>
                  <a:lnTo>
                    <a:pt x="736854" y="76200"/>
                  </a:lnTo>
                  <a:lnTo>
                    <a:pt x="774954" y="57150"/>
                  </a:lnTo>
                  <a:close/>
                </a:path>
                <a:path w="798195" h="1343025">
                  <a:moveTo>
                    <a:pt x="797814" y="1285494"/>
                  </a:moveTo>
                  <a:lnTo>
                    <a:pt x="759714" y="1266444"/>
                  </a:lnTo>
                  <a:lnTo>
                    <a:pt x="683514" y="1228344"/>
                  </a:lnTo>
                  <a:lnTo>
                    <a:pt x="683514" y="1266444"/>
                  </a:lnTo>
                  <a:lnTo>
                    <a:pt x="60960" y="1266444"/>
                  </a:lnTo>
                  <a:lnTo>
                    <a:pt x="60960" y="892302"/>
                  </a:lnTo>
                  <a:lnTo>
                    <a:pt x="22860" y="892302"/>
                  </a:lnTo>
                  <a:lnTo>
                    <a:pt x="22860" y="1285494"/>
                  </a:lnTo>
                  <a:lnTo>
                    <a:pt x="24345" y="1292923"/>
                  </a:lnTo>
                  <a:lnTo>
                    <a:pt x="28422" y="1298981"/>
                  </a:lnTo>
                  <a:lnTo>
                    <a:pt x="34480" y="1303058"/>
                  </a:lnTo>
                  <a:lnTo>
                    <a:pt x="41910" y="1304544"/>
                  </a:lnTo>
                  <a:lnTo>
                    <a:pt x="683514" y="1304544"/>
                  </a:lnTo>
                  <a:lnTo>
                    <a:pt x="683514" y="1342644"/>
                  </a:lnTo>
                  <a:lnTo>
                    <a:pt x="759714" y="1304544"/>
                  </a:lnTo>
                  <a:lnTo>
                    <a:pt x="797814" y="128549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6725411" y="2686812"/>
              <a:ext cx="753110" cy="448309"/>
            </a:xfrm>
            <a:custGeom>
              <a:avLst/>
              <a:gdLst/>
              <a:ahLst/>
              <a:cxnLst/>
              <a:rect l="l" t="t" r="r" b="b"/>
              <a:pathLst>
                <a:path w="753109" h="448310">
                  <a:moveTo>
                    <a:pt x="0" y="448056"/>
                  </a:moveTo>
                  <a:lnTo>
                    <a:pt x="752855" y="448056"/>
                  </a:lnTo>
                  <a:lnTo>
                    <a:pt x="752855" y="0"/>
                  </a:lnTo>
                  <a:lnTo>
                    <a:pt x="0" y="0"/>
                  </a:lnTo>
                  <a:lnTo>
                    <a:pt x="0" y="448056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4019803" y="3535756"/>
            <a:ext cx="7994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Int</a:t>
            </a:r>
            <a:r>
              <a:rPr sz="1800" spc="-10" dirty="0">
                <a:latin typeface="Arial MT"/>
                <a:cs typeface="Arial MT"/>
              </a:rPr>
              <a:t>e</a:t>
            </a:r>
            <a:r>
              <a:rPr sz="1800" dirty="0">
                <a:latin typeface="Arial MT"/>
                <a:cs typeface="Arial MT"/>
              </a:rPr>
              <a:t>r</a:t>
            </a:r>
            <a:r>
              <a:rPr sz="1800" spc="-10" dirty="0">
                <a:latin typeface="Arial MT"/>
                <a:cs typeface="Arial MT"/>
              </a:rPr>
              <a:t>ne</a:t>
            </a:r>
            <a:r>
              <a:rPr sz="1800" dirty="0">
                <a:latin typeface="Arial MT"/>
                <a:cs typeface="Arial MT"/>
              </a:rPr>
              <a:t>t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38" name="object 3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317992" y="3176016"/>
            <a:ext cx="643127" cy="630936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721868" y="4026484"/>
            <a:ext cx="2381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775957" y="2769234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6922261" y="2354325"/>
            <a:ext cx="4108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4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7345806" y="2235299"/>
            <a:ext cx="502920" cy="444500"/>
            <a:chOff x="7345806" y="2235299"/>
            <a:chExt cx="502920" cy="444500"/>
          </a:xfrm>
        </p:grpSpPr>
        <p:sp>
          <p:nvSpPr>
            <p:cNvPr id="43" name="object 43"/>
            <p:cNvSpPr/>
            <p:nvPr/>
          </p:nvSpPr>
          <p:spPr>
            <a:xfrm>
              <a:off x="7345806" y="2317750"/>
              <a:ext cx="76200" cy="361950"/>
            </a:xfrm>
            <a:custGeom>
              <a:avLst/>
              <a:gdLst/>
              <a:ahLst/>
              <a:cxnLst/>
              <a:rect l="l" t="t" r="r" b="b"/>
              <a:pathLst>
                <a:path w="76200" h="361950">
                  <a:moveTo>
                    <a:pt x="33654" y="0"/>
                  </a:moveTo>
                  <a:lnTo>
                    <a:pt x="20954" y="508"/>
                  </a:lnTo>
                  <a:lnTo>
                    <a:pt x="22860" y="51308"/>
                  </a:lnTo>
                  <a:lnTo>
                    <a:pt x="35560" y="50800"/>
                  </a:lnTo>
                  <a:lnTo>
                    <a:pt x="33654" y="0"/>
                  </a:lnTo>
                  <a:close/>
                </a:path>
                <a:path w="76200" h="361950">
                  <a:moveTo>
                    <a:pt x="36957" y="88900"/>
                  </a:moveTo>
                  <a:lnTo>
                    <a:pt x="24384" y="89280"/>
                  </a:lnTo>
                  <a:lnTo>
                    <a:pt x="26289" y="140080"/>
                  </a:lnTo>
                  <a:lnTo>
                    <a:pt x="38989" y="139573"/>
                  </a:lnTo>
                  <a:lnTo>
                    <a:pt x="36957" y="88900"/>
                  </a:lnTo>
                  <a:close/>
                </a:path>
                <a:path w="76200" h="361950">
                  <a:moveTo>
                    <a:pt x="40386" y="177673"/>
                  </a:moveTo>
                  <a:lnTo>
                    <a:pt x="27686" y="178180"/>
                  </a:lnTo>
                  <a:lnTo>
                    <a:pt x="29591" y="228980"/>
                  </a:lnTo>
                  <a:lnTo>
                    <a:pt x="42291" y="228473"/>
                  </a:lnTo>
                  <a:lnTo>
                    <a:pt x="40386" y="177673"/>
                  </a:lnTo>
                  <a:close/>
                </a:path>
                <a:path w="76200" h="361950">
                  <a:moveTo>
                    <a:pt x="31795" y="285547"/>
                  </a:moveTo>
                  <a:lnTo>
                    <a:pt x="0" y="286765"/>
                  </a:lnTo>
                  <a:lnTo>
                    <a:pt x="41021" y="361441"/>
                  </a:lnTo>
                  <a:lnTo>
                    <a:pt x="69693" y="298196"/>
                  </a:lnTo>
                  <a:lnTo>
                    <a:pt x="32258" y="298196"/>
                  </a:lnTo>
                  <a:lnTo>
                    <a:pt x="31795" y="285547"/>
                  </a:lnTo>
                  <a:close/>
                </a:path>
                <a:path w="76200" h="361950">
                  <a:moveTo>
                    <a:pt x="44494" y="285060"/>
                  </a:moveTo>
                  <a:lnTo>
                    <a:pt x="31795" y="285547"/>
                  </a:lnTo>
                  <a:lnTo>
                    <a:pt x="32258" y="298196"/>
                  </a:lnTo>
                  <a:lnTo>
                    <a:pt x="44958" y="297688"/>
                  </a:lnTo>
                  <a:lnTo>
                    <a:pt x="44494" y="285060"/>
                  </a:lnTo>
                  <a:close/>
                </a:path>
                <a:path w="76200" h="361950">
                  <a:moveTo>
                    <a:pt x="76200" y="283845"/>
                  </a:moveTo>
                  <a:lnTo>
                    <a:pt x="44494" y="285060"/>
                  </a:lnTo>
                  <a:lnTo>
                    <a:pt x="44958" y="297688"/>
                  </a:lnTo>
                  <a:lnTo>
                    <a:pt x="32258" y="298196"/>
                  </a:lnTo>
                  <a:lnTo>
                    <a:pt x="69693" y="298196"/>
                  </a:lnTo>
                  <a:lnTo>
                    <a:pt x="76200" y="283845"/>
                  </a:lnTo>
                  <a:close/>
                </a:path>
                <a:path w="76200" h="361950">
                  <a:moveTo>
                    <a:pt x="43815" y="266573"/>
                  </a:moveTo>
                  <a:lnTo>
                    <a:pt x="31115" y="266953"/>
                  </a:lnTo>
                  <a:lnTo>
                    <a:pt x="31795" y="285547"/>
                  </a:lnTo>
                  <a:lnTo>
                    <a:pt x="44494" y="285060"/>
                  </a:lnTo>
                  <a:lnTo>
                    <a:pt x="43815" y="26657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7458748" y="2244966"/>
              <a:ext cx="383540" cy="183515"/>
            </a:xfrm>
            <a:custGeom>
              <a:avLst/>
              <a:gdLst/>
              <a:ahLst/>
              <a:cxnLst/>
              <a:rect l="l" t="t" r="r" b="b"/>
              <a:pathLst>
                <a:path w="383540" h="183514">
                  <a:moveTo>
                    <a:pt x="383019" y="61658"/>
                  </a:moveTo>
                  <a:lnTo>
                    <a:pt x="342277" y="34226"/>
                  </a:lnTo>
                  <a:lnTo>
                    <a:pt x="310489" y="43230"/>
                  </a:lnTo>
                  <a:lnTo>
                    <a:pt x="280924" y="24815"/>
                  </a:lnTo>
                  <a:lnTo>
                    <a:pt x="231775" y="44805"/>
                  </a:lnTo>
                  <a:lnTo>
                    <a:pt x="211670" y="30568"/>
                  </a:lnTo>
                  <a:lnTo>
                    <a:pt x="180543" y="45847"/>
                  </a:lnTo>
                  <a:lnTo>
                    <a:pt x="170942" y="18948"/>
                  </a:lnTo>
                  <a:lnTo>
                    <a:pt x="140855" y="36830"/>
                  </a:lnTo>
                  <a:lnTo>
                    <a:pt x="100647" y="14782"/>
                  </a:lnTo>
                  <a:lnTo>
                    <a:pt x="100647" y="73152"/>
                  </a:lnTo>
                  <a:lnTo>
                    <a:pt x="92113" y="103708"/>
                  </a:lnTo>
                  <a:lnTo>
                    <a:pt x="74764" y="120548"/>
                  </a:lnTo>
                  <a:lnTo>
                    <a:pt x="62547" y="122643"/>
                  </a:lnTo>
                  <a:lnTo>
                    <a:pt x="53606" y="118465"/>
                  </a:lnTo>
                  <a:lnTo>
                    <a:pt x="46113" y="111671"/>
                  </a:lnTo>
                  <a:lnTo>
                    <a:pt x="36131" y="101092"/>
                  </a:lnTo>
                  <a:lnTo>
                    <a:pt x="41884" y="82016"/>
                  </a:lnTo>
                  <a:lnTo>
                    <a:pt x="51079" y="68808"/>
                  </a:lnTo>
                  <a:lnTo>
                    <a:pt x="80543" y="55778"/>
                  </a:lnTo>
                  <a:lnTo>
                    <a:pt x="100647" y="73152"/>
                  </a:lnTo>
                  <a:lnTo>
                    <a:pt x="100647" y="14782"/>
                  </a:lnTo>
                  <a:lnTo>
                    <a:pt x="73710" y="0"/>
                  </a:lnTo>
                  <a:lnTo>
                    <a:pt x="17995" y="30505"/>
                  </a:lnTo>
                  <a:lnTo>
                    <a:pt x="14846" y="27165"/>
                  </a:lnTo>
                  <a:lnTo>
                    <a:pt x="0" y="47282"/>
                  </a:lnTo>
                  <a:lnTo>
                    <a:pt x="6502" y="52717"/>
                  </a:lnTo>
                  <a:lnTo>
                    <a:pt x="4851" y="129959"/>
                  </a:lnTo>
                  <a:lnTo>
                    <a:pt x="50850" y="181025"/>
                  </a:lnTo>
                  <a:lnTo>
                    <a:pt x="97497" y="183248"/>
                  </a:lnTo>
                  <a:lnTo>
                    <a:pt x="159905" y="129959"/>
                  </a:lnTo>
                  <a:lnTo>
                    <a:pt x="188417" y="144195"/>
                  </a:lnTo>
                  <a:lnTo>
                    <a:pt x="190525" y="103708"/>
                  </a:lnTo>
                  <a:lnTo>
                    <a:pt x="375653" y="76936"/>
                  </a:lnTo>
                  <a:lnTo>
                    <a:pt x="383019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452046" y="2235299"/>
              <a:ext cx="396552" cy="200220"/>
            </a:xfrm>
            <a:prstGeom prst="rect">
              <a:avLst/>
            </a:prstGeom>
          </p:spPr>
        </p:pic>
      </p:grpSp>
      <p:sp>
        <p:nvSpPr>
          <p:cNvPr id="46" name="object 46"/>
          <p:cNvSpPr txBox="1"/>
          <p:nvPr/>
        </p:nvSpPr>
        <p:spPr>
          <a:xfrm>
            <a:off x="7155560" y="2291588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A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977760" y="2069083"/>
            <a:ext cx="3727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2700" spc="-30" baseline="-18518" dirty="0">
                <a:latin typeface="Arial MT"/>
                <a:cs typeface="Arial MT"/>
              </a:rPr>
              <a:t>K</a:t>
            </a:r>
            <a:r>
              <a:rPr sz="2000" spc="-2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12257" y="2600959"/>
            <a:ext cx="10013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(H(m))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783707" y="2437638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026658" y="4179570"/>
            <a:ext cx="2374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6742176" y="3907535"/>
            <a:ext cx="754380" cy="448309"/>
          </a:xfrm>
          <a:custGeom>
            <a:avLst/>
            <a:gdLst/>
            <a:ahLst/>
            <a:cxnLst/>
            <a:rect l="l" t="t" r="r" b="b"/>
            <a:pathLst>
              <a:path w="754379" h="448310">
                <a:moveTo>
                  <a:pt x="0" y="448056"/>
                </a:moveTo>
                <a:lnTo>
                  <a:pt x="754379" y="448056"/>
                </a:lnTo>
                <a:lnTo>
                  <a:pt x="754379" y="0"/>
                </a:lnTo>
                <a:lnTo>
                  <a:pt x="0" y="0"/>
                </a:lnTo>
                <a:lnTo>
                  <a:pt x="0" y="448056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917563" y="3696970"/>
            <a:ext cx="406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dirty="0">
                <a:latin typeface="Arial MT"/>
                <a:cs typeface="Arial MT"/>
              </a:rPr>
              <a:t>H</a:t>
            </a:r>
            <a:r>
              <a:rPr sz="1800" spc="10" dirty="0">
                <a:latin typeface="Arial MT"/>
                <a:cs typeface="Arial MT"/>
              </a:rPr>
              <a:t>(</a:t>
            </a:r>
            <a:r>
              <a:rPr sz="6000" spc="-952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7503414" y="2883407"/>
            <a:ext cx="382270" cy="1306195"/>
          </a:xfrm>
          <a:custGeom>
            <a:avLst/>
            <a:gdLst/>
            <a:ahLst/>
            <a:cxnLst/>
            <a:rect l="l" t="t" r="r" b="b"/>
            <a:pathLst>
              <a:path w="382270" h="1306195">
                <a:moveTo>
                  <a:pt x="361950" y="296418"/>
                </a:moveTo>
                <a:lnTo>
                  <a:pt x="323850" y="296418"/>
                </a:lnTo>
                <a:lnTo>
                  <a:pt x="323850" y="38100"/>
                </a:lnTo>
                <a:lnTo>
                  <a:pt x="323850" y="19050"/>
                </a:lnTo>
                <a:lnTo>
                  <a:pt x="322351" y="11633"/>
                </a:lnTo>
                <a:lnTo>
                  <a:pt x="318274" y="5575"/>
                </a:lnTo>
                <a:lnTo>
                  <a:pt x="312216" y="1498"/>
                </a:lnTo>
                <a:lnTo>
                  <a:pt x="304800" y="0"/>
                </a:lnTo>
                <a:lnTo>
                  <a:pt x="0" y="0"/>
                </a:lnTo>
                <a:lnTo>
                  <a:pt x="0" y="38100"/>
                </a:lnTo>
                <a:lnTo>
                  <a:pt x="285750" y="38100"/>
                </a:lnTo>
                <a:lnTo>
                  <a:pt x="285750" y="296418"/>
                </a:lnTo>
                <a:lnTo>
                  <a:pt x="247650" y="296418"/>
                </a:lnTo>
                <a:lnTo>
                  <a:pt x="304800" y="410718"/>
                </a:lnTo>
                <a:lnTo>
                  <a:pt x="352425" y="315468"/>
                </a:lnTo>
                <a:lnTo>
                  <a:pt x="361950" y="296418"/>
                </a:lnTo>
                <a:close/>
              </a:path>
              <a:path w="382270" h="1306195">
                <a:moveTo>
                  <a:pt x="381762" y="1009650"/>
                </a:moveTo>
                <a:lnTo>
                  <a:pt x="372237" y="990600"/>
                </a:lnTo>
                <a:lnTo>
                  <a:pt x="324612" y="895350"/>
                </a:lnTo>
                <a:lnTo>
                  <a:pt x="267462" y="1009650"/>
                </a:lnTo>
                <a:lnTo>
                  <a:pt x="305562" y="1009650"/>
                </a:lnTo>
                <a:lnTo>
                  <a:pt x="305562" y="1267968"/>
                </a:lnTo>
                <a:lnTo>
                  <a:pt x="19812" y="1267968"/>
                </a:lnTo>
                <a:lnTo>
                  <a:pt x="19812" y="1306068"/>
                </a:lnTo>
                <a:lnTo>
                  <a:pt x="324612" y="1306068"/>
                </a:lnTo>
                <a:lnTo>
                  <a:pt x="332028" y="1304582"/>
                </a:lnTo>
                <a:lnTo>
                  <a:pt x="338086" y="1300505"/>
                </a:lnTo>
                <a:lnTo>
                  <a:pt x="342163" y="1294447"/>
                </a:lnTo>
                <a:lnTo>
                  <a:pt x="343662" y="1287018"/>
                </a:lnTo>
                <a:lnTo>
                  <a:pt x="343662" y="1267968"/>
                </a:lnTo>
                <a:lnTo>
                  <a:pt x="343662" y="1009650"/>
                </a:lnTo>
                <a:lnTo>
                  <a:pt x="381762" y="10096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7844790" y="4085590"/>
            <a:ext cx="596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H(m</a:t>
            </a:r>
            <a:r>
              <a:rPr sz="1800" spc="-7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7168388" y="3367785"/>
            <a:ext cx="913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com</a:t>
            </a:r>
            <a:r>
              <a:rPr sz="1800" spc="-15" dirty="0">
                <a:solidFill>
                  <a:srgbClr val="FF0000"/>
                </a:solidFill>
                <a:latin typeface="Arial MT"/>
                <a:cs typeface="Arial MT"/>
              </a:rPr>
              <a:t>p</a:t>
            </a:r>
            <a:r>
              <a:rPr sz="1800" spc="-5" dirty="0">
                <a:solidFill>
                  <a:srgbClr val="FF0000"/>
                </a:solidFill>
                <a:latin typeface="Arial MT"/>
                <a:cs typeface="Arial MT"/>
              </a:rPr>
              <a:t>are</a:t>
            </a:r>
            <a:endParaRPr sz="1800">
              <a:latin typeface="Arial MT"/>
              <a:cs typeface="Arial MT"/>
            </a:endParaRPr>
          </a:p>
        </p:txBody>
      </p:sp>
      <p:pic>
        <p:nvPicPr>
          <p:cNvPr id="56" name="object 5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30936" y="1034796"/>
            <a:ext cx="5942075" cy="173736"/>
          </a:xfrm>
          <a:prstGeom prst="rect">
            <a:avLst/>
          </a:prstGeom>
        </p:spPr>
      </p:pic>
      <p:sp>
        <p:nvSpPr>
          <p:cNvPr id="57" name="object 57"/>
          <p:cNvSpPr txBox="1"/>
          <p:nvPr/>
        </p:nvSpPr>
        <p:spPr>
          <a:xfrm>
            <a:off x="7913369" y="6541340"/>
            <a:ext cx="896619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82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7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399034"/>
            <a:ext cx="59048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4" dirty="0">
                <a:solidFill>
                  <a:srgbClr val="000099"/>
                </a:solidFill>
                <a:latin typeface="Trebuchet MS"/>
                <a:cs typeface="Trebuchet MS"/>
              </a:rPr>
              <a:t>Secure</a:t>
            </a:r>
            <a:r>
              <a:rPr sz="4800" spc="-105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800" spc="-325" dirty="0">
                <a:solidFill>
                  <a:srgbClr val="000099"/>
                </a:solidFill>
                <a:latin typeface="Trebuchet MS"/>
                <a:cs typeface="Trebuchet MS"/>
              </a:rPr>
              <a:t>e</a:t>
            </a:r>
            <a:r>
              <a:rPr sz="4800" spc="-220" dirty="0">
                <a:solidFill>
                  <a:srgbClr val="000099"/>
                </a:solidFill>
                <a:latin typeface="Trebuchet MS"/>
                <a:cs typeface="Trebuchet MS"/>
              </a:rPr>
              <a:t>-</a:t>
            </a:r>
            <a:r>
              <a:rPr sz="4800" spc="-360" dirty="0">
                <a:solidFill>
                  <a:srgbClr val="000099"/>
                </a:solidFill>
                <a:latin typeface="Trebuchet MS"/>
                <a:cs typeface="Trebuchet MS"/>
              </a:rPr>
              <a:t>mail</a:t>
            </a:r>
            <a:r>
              <a:rPr sz="4800" spc="-110" dirty="0">
                <a:solidFill>
                  <a:srgbClr val="000099"/>
                </a:solidFill>
                <a:latin typeface="Trebuchet MS"/>
                <a:cs typeface="Trebuchet MS"/>
              </a:rPr>
              <a:t> </a:t>
            </a:r>
            <a:r>
              <a:rPr sz="4000" spc="-135" dirty="0">
                <a:solidFill>
                  <a:srgbClr val="000099"/>
                </a:solidFill>
                <a:latin typeface="Trebuchet MS"/>
                <a:cs typeface="Trebuchet MS"/>
              </a:rPr>
              <a:t>(co</a:t>
            </a:r>
            <a:r>
              <a:rPr sz="4000" spc="-145" dirty="0">
                <a:solidFill>
                  <a:srgbClr val="000099"/>
                </a:solidFill>
                <a:latin typeface="Trebuchet MS"/>
                <a:cs typeface="Trebuchet MS"/>
              </a:rPr>
              <a:t>n</a:t>
            </a:r>
            <a:r>
              <a:rPr sz="4000" spc="-210" dirty="0">
                <a:solidFill>
                  <a:srgbClr val="000099"/>
                </a:solidFill>
                <a:latin typeface="Trebuchet MS"/>
                <a:cs typeface="Trebuchet MS"/>
              </a:rPr>
              <a:t>tin</a:t>
            </a:r>
            <a:r>
              <a:rPr sz="4000" spc="-270" dirty="0">
                <a:solidFill>
                  <a:srgbClr val="000099"/>
                </a:solidFill>
                <a:latin typeface="Trebuchet MS"/>
                <a:cs typeface="Trebuchet MS"/>
              </a:rPr>
              <a:t>u</a:t>
            </a:r>
            <a:r>
              <a:rPr sz="4000" spc="-215" dirty="0">
                <a:solidFill>
                  <a:srgbClr val="000099"/>
                </a:solidFill>
                <a:latin typeface="Trebuchet MS"/>
                <a:cs typeface="Trebuchet MS"/>
              </a:rPr>
              <a:t>ed)</a:t>
            </a:r>
            <a:endParaRPr sz="40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6044" y="1335785"/>
            <a:ext cx="78809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3340">
              <a:lnSpc>
                <a:spcPct val="100000"/>
              </a:lnSpc>
              <a:spcBef>
                <a:spcPts val="100"/>
              </a:spcBef>
              <a:tabLst>
                <a:tab pos="6847205" algn="l"/>
              </a:tabLst>
            </a:pPr>
            <a:r>
              <a:rPr sz="2400" spc="-95" dirty="0">
                <a:latin typeface="Trebuchet MS"/>
                <a:cs typeface="Trebuchet MS"/>
              </a:rPr>
              <a:t>Alice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want</a:t>
            </a:r>
            <a:r>
              <a:rPr sz="2400" spc="-95" dirty="0">
                <a:latin typeface="Trebuchet MS"/>
                <a:cs typeface="Trebuchet MS"/>
              </a:rPr>
              <a:t>s</a:t>
            </a:r>
            <a:r>
              <a:rPr sz="2400" spc="-60" dirty="0">
                <a:latin typeface="Trebuchet MS"/>
                <a:cs typeface="Trebuchet MS"/>
              </a:rPr>
              <a:t> to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75" dirty="0">
                <a:latin typeface="Trebuchet MS"/>
                <a:cs typeface="Trebuchet MS"/>
              </a:rPr>
              <a:t>p</a:t>
            </a:r>
            <a:r>
              <a:rPr sz="2400" spc="-114" dirty="0">
                <a:latin typeface="Trebuchet MS"/>
                <a:cs typeface="Trebuchet MS"/>
              </a:rPr>
              <a:t>r</a:t>
            </a:r>
            <a:r>
              <a:rPr sz="2400" spc="5" dirty="0">
                <a:latin typeface="Trebuchet MS"/>
                <a:cs typeface="Trebuchet MS"/>
              </a:rPr>
              <a:t>o</a:t>
            </a:r>
            <a:r>
              <a:rPr sz="2400" spc="-140" dirty="0">
                <a:latin typeface="Trebuchet MS"/>
                <a:cs typeface="Trebuchet MS"/>
              </a:rPr>
              <a:t>vide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60" dirty="0">
                <a:latin typeface="Trebuchet MS"/>
                <a:cs typeface="Trebuchet MS"/>
              </a:rPr>
              <a:t>s</a:t>
            </a:r>
            <a:r>
              <a:rPr sz="2400" spc="-105" dirty="0">
                <a:latin typeface="Trebuchet MS"/>
                <a:cs typeface="Trebuchet MS"/>
              </a:rPr>
              <a:t>ec</a:t>
            </a:r>
            <a:r>
              <a:rPr sz="2400" spc="-125" dirty="0">
                <a:latin typeface="Trebuchet MS"/>
                <a:cs typeface="Trebuchet MS"/>
              </a:rPr>
              <a:t>r</a:t>
            </a:r>
            <a:r>
              <a:rPr sz="2400" spc="-150" dirty="0">
                <a:latin typeface="Trebuchet MS"/>
                <a:cs typeface="Trebuchet MS"/>
              </a:rPr>
              <a:t>ec</a:t>
            </a:r>
            <a:r>
              <a:rPr sz="2400" spc="-315" dirty="0">
                <a:latin typeface="Trebuchet MS"/>
                <a:cs typeface="Trebuchet MS"/>
              </a:rPr>
              <a:t>y</a:t>
            </a:r>
            <a:r>
              <a:rPr sz="2400" spc="-360" dirty="0">
                <a:latin typeface="Trebuchet MS"/>
                <a:cs typeface="Trebuchet MS"/>
              </a:rPr>
              <a:t>,</a:t>
            </a:r>
            <a:r>
              <a:rPr sz="2400" spc="-330" dirty="0">
                <a:latin typeface="Trebuchet MS"/>
                <a:cs typeface="Trebuchet MS"/>
              </a:rPr>
              <a:t> </a:t>
            </a:r>
            <a:r>
              <a:rPr sz="2400" spc="-100" dirty="0">
                <a:latin typeface="Trebuchet MS"/>
                <a:cs typeface="Trebuchet MS"/>
              </a:rPr>
              <a:t>sender</a:t>
            </a:r>
            <a:r>
              <a:rPr sz="2400" spc="-50" dirty="0">
                <a:latin typeface="Trebuchet MS"/>
                <a:cs typeface="Trebuchet MS"/>
              </a:rPr>
              <a:t> </a:t>
            </a:r>
            <a:r>
              <a:rPr sz="2400" spc="-155" dirty="0">
                <a:latin typeface="Trebuchet MS"/>
                <a:cs typeface="Trebuchet MS"/>
              </a:rPr>
              <a:t>authen</a:t>
            </a:r>
            <a:r>
              <a:rPr sz="2400" spc="-114" dirty="0">
                <a:latin typeface="Trebuchet MS"/>
                <a:cs typeface="Trebuchet MS"/>
              </a:rPr>
              <a:t>t</a:t>
            </a:r>
            <a:r>
              <a:rPr sz="2400" spc="-190" dirty="0">
                <a:latin typeface="Trebuchet MS"/>
                <a:cs typeface="Trebuchet MS"/>
              </a:rPr>
              <a:t>icat</a:t>
            </a:r>
            <a:r>
              <a:rPr sz="2400" spc="-120" dirty="0">
                <a:latin typeface="Trebuchet MS"/>
                <a:cs typeface="Trebuchet MS"/>
              </a:rPr>
              <a:t>i</a:t>
            </a:r>
            <a:r>
              <a:rPr sz="2400" spc="-145" dirty="0">
                <a:latin typeface="Trebuchet MS"/>
                <a:cs typeface="Trebuchet MS"/>
              </a:rPr>
              <a:t>on,</a:t>
            </a:r>
            <a:r>
              <a:rPr sz="2400" dirty="0">
                <a:latin typeface="Trebuchet MS"/>
                <a:cs typeface="Trebuchet MS"/>
              </a:rPr>
              <a:t>	</a:t>
            </a:r>
            <a:r>
              <a:rPr sz="2400" spc="-140" dirty="0">
                <a:latin typeface="Trebuchet MS"/>
                <a:cs typeface="Trebuchet MS"/>
              </a:rPr>
              <a:t>messag</a:t>
            </a:r>
            <a:r>
              <a:rPr sz="2400" spc="-114" dirty="0">
                <a:latin typeface="Trebuchet MS"/>
                <a:cs typeface="Trebuchet MS"/>
              </a:rPr>
              <a:t>e  </a:t>
            </a:r>
            <a:r>
              <a:rPr sz="2400" spc="-180" dirty="0">
                <a:latin typeface="Trebuchet MS"/>
                <a:cs typeface="Trebuchet MS"/>
              </a:rPr>
              <a:t>integrity.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4793" y="5632196"/>
            <a:ext cx="7295515" cy="75311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>
              <a:lnSpc>
                <a:spcPts val="2850"/>
              </a:lnSpc>
              <a:spcBef>
                <a:spcPts val="220"/>
              </a:spcBef>
            </a:pPr>
            <a:r>
              <a:rPr sz="2400" i="1" spc="-250" dirty="0">
                <a:solidFill>
                  <a:srgbClr val="C00000"/>
                </a:solidFill>
                <a:latin typeface="Trebuchet MS"/>
                <a:cs typeface="Trebuchet MS"/>
              </a:rPr>
              <a:t>Alice</a:t>
            </a:r>
            <a:r>
              <a:rPr sz="2400" i="1" spc="-6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i="1" spc="-175" dirty="0">
                <a:solidFill>
                  <a:srgbClr val="C00000"/>
                </a:solidFill>
                <a:latin typeface="Trebuchet MS"/>
                <a:cs typeface="Trebuchet MS"/>
              </a:rPr>
              <a:t>uses</a:t>
            </a:r>
            <a:r>
              <a:rPr sz="2400" i="1" spc="-7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i="1" spc="-260" dirty="0">
                <a:solidFill>
                  <a:srgbClr val="C00000"/>
                </a:solidFill>
                <a:latin typeface="Trebuchet MS"/>
                <a:cs typeface="Trebuchet MS"/>
              </a:rPr>
              <a:t>three</a:t>
            </a:r>
            <a:r>
              <a:rPr sz="2400" i="1" spc="-65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i="1" spc="-260" dirty="0">
                <a:solidFill>
                  <a:srgbClr val="C00000"/>
                </a:solidFill>
                <a:latin typeface="Trebuchet MS"/>
                <a:cs typeface="Trebuchet MS"/>
              </a:rPr>
              <a:t>keys:</a:t>
            </a:r>
            <a:r>
              <a:rPr sz="2400" i="1" spc="-300" dirty="0">
                <a:solidFill>
                  <a:srgbClr val="C00000"/>
                </a:solidFill>
                <a:latin typeface="Trebuchet MS"/>
                <a:cs typeface="Trebuchet MS"/>
              </a:rPr>
              <a:t> </a:t>
            </a:r>
            <a:r>
              <a:rPr sz="2400" spc="-85" dirty="0">
                <a:latin typeface="Trebuchet MS"/>
                <a:cs typeface="Trebuchet MS"/>
              </a:rPr>
              <a:t>her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40" dirty="0">
                <a:latin typeface="Trebuchet MS"/>
                <a:cs typeface="Trebuchet MS"/>
              </a:rPr>
              <a:t>private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254" dirty="0">
                <a:latin typeface="Trebuchet MS"/>
                <a:cs typeface="Trebuchet MS"/>
              </a:rPr>
              <a:t>key,</a:t>
            </a:r>
            <a:r>
              <a:rPr sz="2400" spc="-290" dirty="0">
                <a:latin typeface="Trebuchet MS"/>
                <a:cs typeface="Trebuchet MS"/>
              </a:rPr>
              <a:t> </a:t>
            </a:r>
            <a:r>
              <a:rPr sz="2400" spc="-35" dirty="0">
                <a:latin typeface="Trebuchet MS"/>
                <a:cs typeface="Trebuchet MS"/>
              </a:rPr>
              <a:t>Bob</a:t>
            </a:r>
            <a:r>
              <a:rPr sz="2400" spc="-35" dirty="0">
                <a:latin typeface="MS PGothic"/>
                <a:cs typeface="MS PGothic"/>
              </a:rPr>
              <a:t>’</a:t>
            </a:r>
            <a:r>
              <a:rPr sz="2400" spc="-35" dirty="0">
                <a:latin typeface="Trebuchet MS"/>
                <a:cs typeface="Trebuchet MS"/>
              </a:rPr>
              <a:t>s</a:t>
            </a:r>
            <a:r>
              <a:rPr sz="2400" spc="-55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public</a:t>
            </a:r>
            <a:r>
              <a:rPr sz="2400" spc="-65" dirty="0">
                <a:latin typeface="Trebuchet MS"/>
                <a:cs typeface="Trebuchet MS"/>
              </a:rPr>
              <a:t> </a:t>
            </a:r>
            <a:r>
              <a:rPr sz="2400" spc="-254" dirty="0">
                <a:latin typeface="Trebuchet MS"/>
                <a:cs typeface="Trebuchet MS"/>
              </a:rPr>
              <a:t>key,</a:t>
            </a:r>
            <a:r>
              <a:rPr sz="2400" spc="-310" dirty="0">
                <a:latin typeface="Trebuchet MS"/>
                <a:cs typeface="Trebuchet MS"/>
              </a:rPr>
              <a:t> </a:t>
            </a:r>
            <a:r>
              <a:rPr sz="2400" spc="-145" dirty="0">
                <a:latin typeface="Trebuchet MS"/>
                <a:cs typeface="Trebuchet MS"/>
              </a:rPr>
              <a:t>newly </a:t>
            </a:r>
            <a:r>
              <a:rPr sz="2400" spc="-710" dirty="0">
                <a:latin typeface="Trebuchet MS"/>
                <a:cs typeface="Trebuchet MS"/>
              </a:rPr>
              <a:t> </a:t>
            </a:r>
            <a:r>
              <a:rPr sz="2400" spc="-70" dirty="0">
                <a:latin typeface="Trebuchet MS"/>
                <a:cs typeface="Trebuchet MS"/>
              </a:rPr>
              <a:t>c</a:t>
            </a:r>
            <a:r>
              <a:rPr sz="2400" spc="-105" dirty="0">
                <a:latin typeface="Trebuchet MS"/>
                <a:cs typeface="Trebuchet MS"/>
              </a:rPr>
              <a:t>r</a:t>
            </a:r>
            <a:r>
              <a:rPr sz="2400" spc="-165" dirty="0">
                <a:latin typeface="Trebuchet MS"/>
                <a:cs typeface="Trebuchet MS"/>
              </a:rPr>
              <a:t>eated</a:t>
            </a:r>
            <a:r>
              <a:rPr sz="2400" spc="-60" dirty="0">
                <a:latin typeface="Trebuchet MS"/>
                <a:cs typeface="Trebuchet MS"/>
              </a:rPr>
              <a:t> </a:t>
            </a:r>
            <a:r>
              <a:rPr sz="2400" spc="-120" dirty="0">
                <a:latin typeface="Trebuchet MS"/>
                <a:cs typeface="Trebuchet MS"/>
              </a:rPr>
              <a:t>symmetric</a:t>
            </a:r>
            <a:r>
              <a:rPr sz="2400" spc="-70" dirty="0">
                <a:latin typeface="Trebuchet MS"/>
                <a:cs typeface="Trebuchet MS"/>
              </a:rPr>
              <a:t> </a:t>
            </a:r>
            <a:r>
              <a:rPr sz="2400" spc="-135" dirty="0">
                <a:latin typeface="Trebuchet MS"/>
                <a:cs typeface="Trebuchet MS"/>
              </a:rPr>
              <a:t>k</a:t>
            </a:r>
            <a:r>
              <a:rPr sz="2400" spc="-195" dirty="0">
                <a:latin typeface="Trebuchet MS"/>
                <a:cs typeface="Trebuchet MS"/>
              </a:rPr>
              <a:t>e</a:t>
            </a:r>
            <a:r>
              <a:rPr sz="2400" spc="-135" dirty="0">
                <a:latin typeface="Trebuchet MS"/>
                <a:cs typeface="Trebuchet MS"/>
              </a:rPr>
              <a:t>y</a:t>
            </a:r>
            <a:endParaRPr sz="2400">
              <a:latin typeface="Trebuchet MS"/>
              <a:cs typeface="Trebuchet MS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520063" y="2686621"/>
            <a:ext cx="2122805" cy="630555"/>
            <a:chOff x="1520063" y="2686621"/>
            <a:chExt cx="2122805" cy="630555"/>
          </a:xfrm>
        </p:grpSpPr>
        <p:sp>
          <p:nvSpPr>
            <p:cNvPr id="6" name="object 6"/>
            <p:cNvSpPr/>
            <p:nvPr/>
          </p:nvSpPr>
          <p:spPr>
            <a:xfrm>
              <a:off x="1520063" y="2859531"/>
              <a:ext cx="2122805" cy="457834"/>
            </a:xfrm>
            <a:custGeom>
              <a:avLst/>
              <a:gdLst/>
              <a:ahLst/>
              <a:cxnLst/>
              <a:rect l="l" t="t" r="r" b="b"/>
              <a:pathLst>
                <a:path w="2122804" h="457835">
                  <a:moveTo>
                    <a:pt x="359791" y="56642"/>
                  </a:moveTo>
                  <a:lnTo>
                    <a:pt x="322033" y="37973"/>
                  </a:lnTo>
                  <a:lnTo>
                    <a:pt x="245237" y="0"/>
                  </a:lnTo>
                  <a:lnTo>
                    <a:pt x="245402" y="38061"/>
                  </a:lnTo>
                  <a:lnTo>
                    <a:pt x="0" y="39116"/>
                  </a:lnTo>
                  <a:lnTo>
                    <a:pt x="254" y="77216"/>
                  </a:lnTo>
                  <a:lnTo>
                    <a:pt x="245567" y="76161"/>
                  </a:lnTo>
                  <a:lnTo>
                    <a:pt x="245745" y="114300"/>
                  </a:lnTo>
                  <a:lnTo>
                    <a:pt x="359791" y="56642"/>
                  </a:lnTo>
                  <a:close/>
                </a:path>
                <a:path w="2122804" h="457835">
                  <a:moveTo>
                    <a:pt x="2122297" y="343154"/>
                  </a:moveTo>
                  <a:lnTo>
                    <a:pt x="2084197" y="343154"/>
                  </a:lnTo>
                  <a:lnTo>
                    <a:pt x="2084197" y="69596"/>
                  </a:lnTo>
                  <a:lnTo>
                    <a:pt x="2084197" y="50546"/>
                  </a:lnTo>
                  <a:lnTo>
                    <a:pt x="2082698" y="43129"/>
                  </a:lnTo>
                  <a:lnTo>
                    <a:pt x="2078621" y="37071"/>
                  </a:lnTo>
                  <a:lnTo>
                    <a:pt x="2072563" y="32994"/>
                  </a:lnTo>
                  <a:lnTo>
                    <a:pt x="2065147" y="31496"/>
                  </a:lnTo>
                  <a:lnTo>
                    <a:pt x="1076071" y="31496"/>
                  </a:lnTo>
                  <a:lnTo>
                    <a:pt x="1076071" y="69596"/>
                  </a:lnTo>
                  <a:lnTo>
                    <a:pt x="2046097" y="69596"/>
                  </a:lnTo>
                  <a:lnTo>
                    <a:pt x="2046097" y="343154"/>
                  </a:lnTo>
                  <a:lnTo>
                    <a:pt x="2007997" y="343154"/>
                  </a:lnTo>
                  <a:lnTo>
                    <a:pt x="2065147" y="457454"/>
                  </a:lnTo>
                  <a:lnTo>
                    <a:pt x="2112772" y="362204"/>
                  </a:lnTo>
                  <a:lnTo>
                    <a:pt x="2122297" y="3431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869948" y="2691383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80" h="448310">
                  <a:moveTo>
                    <a:pt x="754380" y="0"/>
                  </a:moveTo>
                  <a:lnTo>
                    <a:pt x="0" y="0"/>
                  </a:lnTo>
                  <a:lnTo>
                    <a:pt x="0" y="448056"/>
                  </a:lnTo>
                  <a:lnTo>
                    <a:pt x="754380" y="448056"/>
                  </a:lnTo>
                  <a:lnTo>
                    <a:pt x="75438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69948" y="2691383"/>
              <a:ext cx="754380" cy="448309"/>
            </a:xfrm>
            <a:custGeom>
              <a:avLst/>
              <a:gdLst/>
              <a:ahLst/>
              <a:cxnLst/>
              <a:rect l="l" t="t" r="r" b="b"/>
              <a:pathLst>
                <a:path w="754380" h="448310">
                  <a:moveTo>
                    <a:pt x="0" y="448056"/>
                  </a:moveTo>
                  <a:lnTo>
                    <a:pt x="754380" y="448056"/>
                  </a:lnTo>
                  <a:lnTo>
                    <a:pt x="754380" y="0"/>
                  </a:lnTo>
                  <a:lnTo>
                    <a:pt x="0" y="0"/>
                  </a:lnTo>
                  <a:lnTo>
                    <a:pt x="0" y="448056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2044445" y="2480513"/>
            <a:ext cx="4064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H</a:t>
            </a:r>
            <a:r>
              <a:rPr sz="1800" spc="5" dirty="0">
                <a:latin typeface="Arial MT"/>
                <a:cs typeface="Arial MT"/>
              </a:rPr>
              <a:t>(</a:t>
            </a:r>
            <a:r>
              <a:rPr sz="6000" spc="-937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735389" y="2668333"/>
            <a:ext cx="763905" cy="459105"/>
            <a:chOff x="2735389" y="2668333"/>
            <a:chExt cx="763905" cy="459105"/>
          </a:xfrm>
        </p:grpSpPr>
        <p:sp>
          <p:nvSpPr>
            <p:cNvPr id="11" name="object 11"/>
            <p:cNvSpPr/>
            <p:nvPr/>
          </p:nvSpPr>
          <p:spPr>
            <a:xfrm>
              <a:off x="2740151" y="2673095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80">
                  <a:moveTo>
                    <a:pt x="754379" y="0"/>
                  </a:moveTo>
                  <a:lnTo>
                    <a:pt x="0" y="0"/>
                  </a:lnTo>
                  <a:lnTo>
                    <a:pt x="0" y="449579"/>
                  </a:lnTo>
                  <a:lnTo>
                    <a:pt x="754379" y="449579"/>
                  </a:lnTo>
                  <a:lnTo>
                    <a:pt x="754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40151" y="2673095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80">
                  <a:moveTo>
                    <a:pt x="0" y="449579"/>
                  </a:moveTo>
                  <a:lnTo>
                    <a:pt x="754379" y="449579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9579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790698" y="2756661"/>
            <a:ext cx="557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</a:t>
            </a:r>
            <a:r>
              <a:rPr sz="1800" spc="-5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44622" y="2341625"/>
            <a:ext cx="4032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r>
              <a:rPr sz="2000" spc="170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410711" y="3360420"/>
            <a:ext cx="376555" cy="335280"/>
          </a:xfrm>
          <a:custGeom>
            <a:avLst/>
            <a:gdLst/>
            <a:ahLst/>
            <a:cxnLst/>
            <a:rect l="l" t="t" r="r" b="b"/>
            <a:pathLst>
              <a:path w="376554" h="335279">
                <a:moveTo>
                  <a:pt x="0" y="167639"/>
                </a:moveTo>
                <a:lnTo>
                  <a:pt x="6727" y="123075"/>
                </a:lnTo>
                <a:lnTo>
                  <a:pt x="25710" y="83029"/>
                </a:lnTo>
                <a:lnTo>
                  <a:pt x="55149" y="49101"/>
                </a:lnTo>
                <a:lnTo>
                  <a:pt x="93246" y="22888"/>
                </a:lnTo>
                <a:lnTo>
                  <a:pt x="138200" y="5988"/>
                </a:lnTo>
                <a:lnTo>
                  <a:pt x="188213" y="0"/>
                </a:lnTo>
                <a:lnTo>
                  <a:pt x="238227" y="5988"/>
                </a:lnTo>
                <a:lnTo>
                  <a:pt x="283181" y="22888"/>
                </a:lnTo>
                <a:lnTo>
                  <a:pt x="321278" y="49101"/>
                </a:lnTo>
                <a:lnTo>
                  <a:pt x="350717" y="83029"/>
                </a:lnTo>
                <a:lnTo>
                  <a:pt x="369700" y="123075"/>
                </a:lnTo>
                <a:lnTo>
                  <a:pt x="376427" y="167639"/>
                </a:lnTo>
                <a:lnTo>
                  <a:pt x="369700" y="212204"/>
                </a:lnTo>
                <a:lnTo>
                  <a:pt x="350717" y="252250"/>
                </a:lnTo>
                <a:lnTo>
                  <a:pt x="321278" y="286178"/>
                </a:lnTo>
                <a:lnTo>
                  <a:pt x="283181" y="312391"/>
                </a:lnTo>
                <a:lnTo>
                  <a:pt x="238227" y="329291"/>
                </a:lnTo>
                <a:lnTo>
                  <a:pt x="188213" y="335279"/>
                </a:lnTo>
                <a:lnTo>
                  <a:pt x="138200" y="329291"/>
                </a:lnTo>
                <a:lnTo>
                  <a:pt x="93246" y="312391"/>
                </a:lnTo>
                <a:lnTo>
                  <a:pt x="55149" y="286178"/>
                </a:lnTo>
                <a:lnTo>
                  <a:pt x="25710" y="252250"/>
                </a:lnTo>
                <a:lnTo>
                  <a:pt x="6727" y="212204"/>
                </a:lnTo>
                <a:lnTo>
                  <a:pt x="0" y="1676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487673" y="3283965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28948" y="2575686"/>
            <a:ext cx="100139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Arial MT"/>
                <a:cs typeface="Arial MT"/>
              </a:rPr>
              <a:t>K</a:t>
            </a:r>
            <a:r>
              <a:rPr sz="1950" baseline="-21367" dirty="0">
                <a:latin typeface="Arial MT"/>
                <a:cs typeface="Arial MT"/>
              </a:rPr>
              <a:t>A</a:t>
            </a:r>
            <a:r>
              <a:rPr sz="1800" dirty="0">
                <a:latin typeface="Arial MT"/>
                <a:cs typeface="Arial MT"/>
              </a:rPr>
              <a:t>(H(m))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00653" y="2411983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1648205" y="3745229"/>
            <a:ext cx="2017395" cy="412750"/>
          </a:xfrm>
          <a:custGeom>
            <a:avLst/>
            <a:gdLst/>
            <a:ahLst/>
            <a:cxnLst/>
            <a:rect l="l" t="t" r="r" b="b"/>
            <a:pathLst>
              <a:path w="2017395" h="412750">
                <a:moveTo>
                  <a:pt x="1940814" y="374142"/>
                </a:moveTo>
                <a:lnTo>
                  <a:pt x="0" y="374142"/>
                </a:lnTo>
                <a:lnTo>
                  <a:pt x="0" y="412242"/>
                </a:lnTo>
                <a:lnTo>
                  <a:pt x="1959864" y="412242"/>
                </a:lnTo>
                <a:lnTo>
                  <a:pt x="1967287" y="410747"/>
                </a:lnTo>
                <a:lnTo>
                  <a:pt x="1973341" y="406669"/>
                </a:lnTo>
                <a:lnTo>
                  <a:pt x="1977419" y="400615"/>
                </a:lnTo>
                <a:lnTo>
                  <a:pt x="1978914" y="393192"/>
                </a:lnTo>
                <a:lnTo>
                  <a:pt x="1940814" y="393192"/>
                </a:lnTo>
                <a:lnTo>
                  <a:pt x="1940814" y="374142"/>
                </a:lnTo>
                <a:close/>
              </a:path>
              <a:path w="2017395" h="412750">
                <a:moveTo>
                  <a:pt x="1978914" y="95250"/>
                </a:moveTo>
                <a:lnTo>
                  <a:pt x="1940814" y="95250"/>
                </a:lnTo>
                <a:lnTo>
                  <a:pt x="1940814" y="393192"/>
                </a:lnTo>
                <a:lnTo>
                  <a:pt x="1959864" y="374142"/>
                </a:lnTo>
                <a:lnTo>
                  <a:pt x="1978914" y="374142"/>
                </a:lnTo>
                <a:lnTo>
                  <a:pt x="1978914" y="95250"/>
                </a:lnTo>
                <a:close/>
              </a:path>
              <a:path w="2017395" h="412750">
                <a:moveTo>
                  <a:pt x="1978914" y="374142"/>
                </a:moveTo>
                <a:lnTo>
                  <a:pt x="1959864" y="374142"/>
                </a:lnTo>
                <a:lnTo>
                  <a:pt x="1940814" y="393192"/>
                </a:lnTo>
                <a:lnTo>
                  <a:pt x="1978914" y="393192"/>
                </a:lnTo>
                <a:lnTo>
                  <a:pt x="1978914" y="374142"/>
                </a:lnTo>
                <a:close/>
              </a:path>
              <a:path w="2017395" h="412750">
                <a:moveTo>
                  <a:pt x="1959864" y="0"/>
                </a:moveTo>
                <a:lnTo>
                  <a:pt x="1902714" y="114300"/>
                </a:lnTo>
                <a:lnTo>
                  <a:pt x="1940814" y="114300"/>
                </a:lnTo>
                <a:lnTo>
                  <a:pt x="1940814" y="95250"/>
                </a:lnTo>
                <a:lnTo>
                  <a:pt x="2007489" y="95250"/>
                </a:lnTo>
                <a:lnTo>
                  <a:pt x="1959864" y="0"/>
                </a:lnTo>
                <a:close/>
              </a:path>
              <a:path w="2017395" h="412750">
                <a:moveTo>
                  <a:pt x="2007489" y="95250"/>
                </a:moveTo>
                <a:lnTo>
                  <a:pt x="1978914" y="95250"/>
                </a:lnTo>
                <a:lnTo>
                  <a:pt x="1978914" y="114300"/>
                </a:lnTo>
                <a:lnTo>
                  <a:pt x="2017014" y="114300"/>
                </a:lnTo>
                <a:lnTo>
                  <a:pt x="2007489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279016" y="2721610"/>
            <a:ext cx="2374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39898" y="2158365"/>
            <a:ext cx="341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A</a:t>
            </a:r>
            <a:endParaRPr sz="1950" baseline="-21367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30398" y="1962657"/>
            <a:ext cx="11048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-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1048653" y="2081708"/>
            <a:ext cx="6926580" cy="2503170"/>
            <a:chOff x="1048653" y="2081708"/>
            <a:chExt cx="6926580" cy="2503170"/>
          </a:xfrm>
        </p:grpSpPr>
        <p:sp>
          <p:nvSpPr>
            <p:cNvPr id="24" name="object 24"/>
            <p:cNvSpPr/>
            <p:nvPr/>
          </p:nvSpPr>
          <p:spPr>
            <a:xfrm>
              <a:off x="3086227" y="2307082"/>
              <a:ext cx="76200" cy="361950"/>
            </a:xfrm>
            <a:custGeom>
              <a:avLst/>
              <a:gdLst/>
              <a:ahLst/>
              <a:cxnLst/>
              <a:rect l="l" t="t" r="r" b="b"/>
              <a:pathLst>
                <a:path w="76200" h="361950">
                  <a:moveTo>
                    <a:pt x="33655" y="0"/>
                  </a:moveTo>
                  <a:lnTo>
                    <a:pt x="20955" y="507"/>
                  </a:lnTo>
                  <a:lnTo>
                    <a:pt x="22860" y="51307"/>
                  </a:lnTo>
                  <a:lnTo>
                    <a:pt x="35560" y="50800"/>
                  </a:lnTo>
                  <a:lnTo>
                    <a:pt x="33655" y="0"/>
                  </a:lnTo>
                  <a:close/>
                </a:path>
                <a:path w="76200" h="361950">
                  <a:moveTo>
                    <a:pt x="37084" y="88900"/>
                  </a:moveTo>
                  <a:lnTo>
                    <a:pt x="24384" y="89280"/>
                  </a:lnTo>
                  <a:lnTo>
                    <a:pt x="26289" y="140080"/>
                  </a:lnTo>
                  <a:lnTo>
                    <a:pt x="38989" y="139572"/>
                  </a:lnTo>
                  <a:lnTo>
                    <a:pt x="37084" y="88900"/>
                  </a:lnTo>
                  <a:close/>
                </a:path>
                <a:path w="76200" h="361950">
                  <a:moveTo>
                    <a:pt x="40386" y="177672"/>
                  </a:moveTo>
                  <a:lnTo>
                    <a:pt x="27686" y="178180"/>
                  </a:lnTo>
                  <a:lnTo>
                    <a:pt x="29591" y="228980"/>
                  </a:lnTo>
                  <a:lnTo>
                    <a:pt x="42291" y="228472"/>
                  </a:lnTo>
                  <a:lnTo>
                    <a:pt x="40386" y="177672"/>
                  </a:lnTo>
                  <a:close/>
                </a:path>
                <a:path w="76200" h="361950">
                  <a:moveTo>
                    <a:pt x="31795" y="285547"/>
                  </a:moveTo>
                  <a:lnTo>
                    <a:pt x="0" y="286765"/>
                  </a:lnTo>
                  <a:lnTo>
                    <a:pt x="41021" y="361441"/>
                  </a:lnTo>
                  <a:lnTo>
                    <a:pt x="69693" y="298195"/>
                  </a:lnTo>
                  <a:lnTo>
                    <a:pt x="32258" y="298195"/>
                  </a:lnTo>
                  <a:lnTo>
                    <a:pt x="31795" y="285547"/>
                  </a:lnTo>
                  <a:close/>
                </a:path>
                <a:path w="76200" h="361950">
                  <a:moveTo>
                    <a:pt x="44494" y="285060"/>
                  </a:moveTo>
                  <a:lnTo>
                    <a:pt x="31795" y="285547"/>
                  </a:lnTo>
                  <a:lnTo>
                    <a:pt x="32258" y="298195"/>
                  </a:lnTo>
                  <a:lnTo>
                    <a:pt x="44958" y="297688"/>
                  </a:lnTo>
                  <a:lnTo>
                    <a:pt x="44494" y="285060"/>
                  </a:lnTo>
                  <a:close/>
                </a:path>
                <a:path w="76200" h="361950">
                  <a:moveTo>
                    <a:pt x="76200" y="283844"/>
                  </a:moveTo>
                  <a:lnTo>
                    <a:pt x="44494" y="285060"/>
                  </a:lnTo>
                  <a:lnTo>
                    <a:pt x="44958" y="297688"/>
                  </a:lnTo>
                  <a:lnTo>
                    <a:pt x="32258" y="298195"/>
                  </a:lnTo>
                  <a:lnTo>
                    <a:pt x="69693" y="298195"/>
                  </a:lnTo>
                  <a:lnTo>
                    <a:pt x="76200" y="283844"/>
                  </a:lnTo>
                  <a:close/>
                </a:path>
                <a:path w="76200" h="361950">
                  <a:moveTo>
                    <a:pt x="43815" y="266572"/>
                  </a:moveTo>
                  <a:lnTo>
                    <a:pt x="31115" y="266953"/>
                  </a:lnTo>
                  <a:lnTo>
                    <a:pt x="31795" y="285547"/>
                  </a:lnTo>
                  <a:lnTo>
                    <a:pt x="44494" y="285060"/>
                  </a:lnTo>
                  <a:lnTo>
                    <a:pt x="43815" y="26657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189198" y="2092591"/>
              <a:ext cx="410845" cy="206375"/>
            </a:xfrm>
            <a:custGeom>
              <a:avLst/>
              <a:gdLst/>
              <a:ahLst/>
              <a:cxnLst/>
              <a:rect l="l" t="t" r="r" b="b"/>
              <a:pathLst>
                <a:path w="410845" h="206375">
                  <a:moveTo>
                    <a:pt x="410781" y="69418"/>
                  </a:moveTo>
                  <a:lnTo>
                    <a:pt x="367093" y="38531"/>
                  </a:lnTo>
                  <a:lnTo>
                    <a:pt x="332981" y="48679"/>
                  </a:lnTo>
                  <a:lnTo>
                    <a:pt x="301282" y="27940"/>
                  </a:lnTo>
                  <a:lnTo>
                    <a:pt x="248564" y="50444"/>
                  </a:lnTo>
                  <a:lnTo>
                    <a:pt x="227012" y="34417"/>
                  </a:lnTo>
                  <a:lnTo>
                    <a:pt x="193624" y="51625"/>
                  </a:lnTo>
                  <a:lnTo>
                    <a:pt x="183324" y="21323"/>
                  </a:lnTo>
                  <a:lnTo>
                    <a:pt x="151066" y="41478"/>
                  </a:lnTo>
                  <a:lnTo>
                    <a:pt x="107937" y="16649"/>
                  </a:lnTo>
                  <a:lnTo>
                    <a:pt x="107937" y="82359"/>
                  </a:lnTo>
                  <a:lnTo>
                    <a:pt x="98780" y="116763"/>
                  </a:lnTo>
                  <a:lnTo>
                    <a:pt x="80175" y="135724"/>
                  </a:lnTo>
                  <a:lnTo>
                    <a:pt x="67068" y="138087"/>
                  </a:lnTo>
                  <a:lnTo>
                    <a:pt x="57480" y="133375"/>
                  </a:lnTo>
                  <a:lnTo>
                    <a:pt x="49453" y="125742"/>
                  </a:lnTo>
                  <a:lnTo>
                    <a:pt x="38747" y="113817"/>
                  </a:lnTo>
                  <a:lnTo>
                    <a:pt x="44907" y="92341"/>
                  </a:lnTo>
                  <a:lnTo>
                    <a:pt x="54775" y="77470"/>
                  </a:lnTo>
                  <a:lnTo>
                    <a:pt x="86372" y="62801"/>
                  </a:lnTo>
                  <a:lnTo>
                    <a:pt x="107937" y="82359"/>
                  </a:lnTo>
                  <a:lnTo>
                    <a:pt x="107937" y="16649"/>
                  </a:lnTo>
                  <a:lnTo>
                    <a:pt x="79044" y="0"/>
                  </a:lnTo>
                  <a:lnTo>
                    <a:pt x="19291" y="34353"/>
                  </a:lnTo>
                  <a:lnTo>
                    <a:pt x="15913" y="30594"/>
                  </a:lnTo>
                  <a:lnTo>
                    <a:pt x="0" y="53238"/>
                  </a:lnTo>
                  <a:lnTo>
                    <a:pt x="6959" y="59347"/>
                  </a:lnTo>
                  <a:lnTo>
                    <a:pt x="5207" y="146316"/>
                  </a:lnTo>
                  <a:lnTo>
                    <a:pt x="54533" y="203809"/>
                  </a:lnTo>
                  <a:lnTo>
                    <a:pt x="104559" y="206324"/>
                  </a:lnTo>
                  <a:lnTo>
                    <a:pt x="171488" y="146316"/>
                  </a:lnTo>
                  <a:lnTo>
                    <a:pt x="202069" y="162356"/>
                  </a:lnTo>
                  <a:lnTo>
                    <a:pt x="204330" y="116763"/>
                  </a:lnTo>
                  <a:lnTo>
                    <a:pt x="402882" y="86614"/>
                  </a:lnTo>
                  <a:lnTo>
                    <a:pt x="410781" y="6941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82003" y="2081708"/>
              <a:ext cx="425304" cy="22543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48653" y="3220212"/>
              <a:ext cx="502778" cy="626191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3783330" y="3448812"/>
              <a:ext cx="508000" cy="114300"/>
            </a:xfrm>
            <a:custGeom>
              <a:avLst/>
              <a:gdLst/>
              <a:ahLst/>
              <a:cxnLst/>
              <a:rect l="l" t="t" r="r" b="b"/>
              <a:pathLst>
                <a:path w="508000" h="114300">
                  <a:moveTo>
                    <a:pt x="393192" y="0"/>
                  </a:moveTo>
                  <a:lnTo>
                    <a:pt x="393192" y="114300"/>
                  </a:lnTo>
                  <a:lnTo>
                    <a:pt x="469392" y="76200"/>
                  </a:lnTo>
                  <a:lnTo>
                    <a:pt x="412242" y="76200"/>
                  </a:lnTo>
                  <a:lnTo>
                    <a:pt x="412242" y="38100"/>
                  </a:lnTo>
                  <a:lnTo>
                    <a:pt x="469392" y="38100"/>
                  </a:lnTo>
                  <a:lnTo>
                    <a:pt x="393192" y="0"/>
                  </a:lnTo>
                  <a:close/>
                </a:path>
                <a:path w="508000" h="114300">
                  <a:moveTo>
                    <a:pt x="393192" y="38100"/>
                  </a:moveTo>
                  <a:lnTo>
                    <a:pt x="0" y="38100"/>
                  </a:lnTo>
                  <a:lnTo>
                    <a:pt x="0" y="76200"/>
                  </a:lnTo>
                  <a:lnTo>
                    <a:pt x="393192" y="76200"/>
                  </a:lnTo>
                  <a:lnTo>
                    <a:pt x="393192" y="38100"/>
                  </a:lnTo>
                  <a:close/>
                </a:path>
                <a:path w="508000" h="114300">
                  <a:moveTo>
                    <a:pt x="469392" y="38100"/>
                  </a:moveTo>
                  <a:lnTo>
                    <a:pt x="412242" y="38100"/>
                  </a:lnTo>
                  <a:lnTo>
                    <a:pt x="412242" y="76200"/>
                  </a:lnTo>
                  <a:lnTo>
                    <a:pt x="469392" y="76200"/>
                  </a:lnTo>
                  <a:lnTo>
                    <a:pt x="507492" y="57150"/>
                  </a:lnTo>
                  <a:lnTo>
                    <a:pt x="469392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279391" y="3310128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79">
                  <a:moveTo>
                    <a:pt x="754379" y="0"/>
                  </a:moveTo>
                  <a:lnTo>
                    <a:pt x="0" y="0"/>
                  </a:lnTo>
                  <a:lnTo>
                    <a:pt x="0" y="449580"/>
                  </a:lnTo>
                  <a:lnTo>
                    <a:pt x="754379" y="449580"/>
                  </a:lnTo>
                  <a:lnTo>
                    <a:pt x="75437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279391" y="3310128"/>
              <a:ext cx="754380" cy="449580"/>
            </a:xfrm>
            <a:custGeom>
              <a:avLst/>
              <a:gdLst/>
              <a:ahLst/>
              <a:cxnLst/>
              <a:rect l="l" t="t" r="r" b="b"/>
              <a:pathLst>
                <a:path w="754379" h="449579">
                  <a:moveTo>
                    <a:pt x="0" y="449580"/>
                  </a:moveTo>
                  <a:lnTo>
                    <a:pt x="754379" y="449580"/>
                  </a:lnTo>
                  <a:lnTo>
                    <a:pt x="754379" y="0"/>
                  </a:lnTo>
                  <a:lnTo>
                    <a:pt x="0" y="0"/>
                  </a:lnTo>
                  <a:lnTo>
                    <a:pt x="0" y="449580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39992" y="3744839"/>
              <a:ext cx="1934892" cy="839537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1360169" y="3993641"/>
            <a:ext cx="2374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m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5291015" y="2744316"/>
            <a:ext cx="396875" cy="200660"/>
            <a:chOff x="5291015" y="2744316"/>
            <a:chExt cx="396875" cy="200660"/>
          </a:xfrm>
        </p:grpSpPr>
        <p:sp>
          <p:nvSpPr>
            <p:cNvPr id="34" name="object 34"/>
            <p:cNvSpPr/>
            <p:nvPr/>
          </p:nvSpPr>
          <p:spPr>
            <a:xfrm>
              <a:off x="5297716" y="2753982"/>
              <a:ext cx="383540" cy="183515"/>
            </a:xfrm>
            <a:custGeom>
              <a:avLst/>
              <a:gdLst/>
              <a:ahLst/>
              <a:cxnLst/>
              <a:rect l="l" t="t" r="r" b="b"/>
              <a:pathLst>
                <a:path w="383539" h="183514">
                  <a:moveTo>
                    <a:pt x="383019" y="61658"/>
                  </a:moveTo>
                  <a:lnTo>
                    <a:pt x="342277" y="34226"/>
                  </a:lnTo>
                  <a:lnTo>
                    <a:pt x="310489" y="43230"/>
                  </a:lnTo>
                  <a:lnTo>
                    <a:pt x="280924" y="24815"/>
                  </a:lnTo>
                  <a:lnTo>
                    <a:pt x="231775" y="44805"/>
                  </a:lnTo>
                  <a:lnTo>
                    <a:pt x="211670" y="30568"/>
                  </a:lnTo>
                  <a:lnTo>
                    <a:pt x="180543" y="45847"/>
                  </a:lnTo>
                  <a:lnTo>
                    <a:pt x="170942" y="18948"/>
                  </a:lnTo>
                  <a:lnTo>
                    <a:pt x="140855" y="36830"/>
                  </a:lnTo>
                  <a:lnTo>
                    <a:pt x="100647" y="14782"/>
                  </a:lnTo>
                  <a:lnTo>
                    <a:pt x="100647" y="73152"/>
                  </a:lnTo>
                  <a:lnTo>
                    <a:pt x="92113" y="103708"/>
                  </a:lnTo>
                  <a:lnTo>
                    <a:pt x="74764" y="120548"/>
                  </a:lnTo>
                  <a:lnTo>
                    <a:pt x="62547" y="122643"/>
                  </a:lnTo>
                  <a:lnTo>
                    <a:pt x="53606" y="118465"/>
                  </a:lnTo>
                  <a:lnTo>
                    <a:pt x="46113" y="111671"/>
                  </a:lnTo>
                  <a:lnTo>
                    <a:pt x="36131" y="101092"/>
                  </a:lnTo>
                  <a:lnTo>
                    <a:pt x="41884" y="82016"/>
                  </a:lnTo>
                  <a:lnTo>
                    <a:pt x="51079" y="68808"/>
                  </a:lnTo>
                  <a:lnTo>
                    <a:pt x="80543" y="55778"/>
                  </a:lnTo>
                  <a:lnTo>
                    <a:pt x="100647" y="73152"/>
                  </a:lnTo>
                  <a:lnTo>
                    <a:pt x="100647" y="14782"/>
                  </a:lnTo>
                  <a:lnTo>
                    <a:pt x="73710" y="0"/>
                  </a:lnTo>
                  <a:lnTo>
                    <a:pt x="17995" y="30505"/>
                  </a:lnTo>
                  <a:lnTo>
                    <a:pt x="14846" y="27165"/>
                  </a:lnTo>
                  <a:lnTo>
                    <a:pt x="0" y="47282"/>
                  </a:lnTo>
                  <a:lnTo>
                    <a:pt x="6502" y="52717"/>
                  </a:lnTo>
                  <a:lnTo>
                    <a:pt x="4851" y="129959"/>
                  </a:lnTo>
                  <a:lnTo>
                    <a:pt x="50850" y="181025"/>
                  </a:lnTo>
                  <a:lnTo>
                    <a:pt x="97497" y="183248"/>
                  </a:lnTo>
                  <a:lnTo>
                    <a:pt x="159905" y="129959"/>
                  </a:lnTo>
                  <a:lnTo>
                    <a:pt x="188417" y="144195"/>
                  </a:lnTo>
                  <a:lnTo>
                    <a:pt x="190525" y="103708"/>
                  </a:lnTo>
                  <a:lnTo>
                    <a:pt x="375653" y="76936"/>
                  </a:lnTo>
                  <a:lnTo>
                    <a:pt x="383019" y="61658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291015" y="2744316"/>
              <a:ext cx="396552" cy="200220"/>
            </a:xfrm>
            <a:prstGeom prst="rect">
              <a:avLst/>
            </a:prstGeom>
          </p:spPr>
        </p:pic>
      </p:grpSp>
      <p:sp>
        <p:nvSpPr>
          <p:cNvPr id="36" name="object 36"/>
          <p:cNvSpPr txBox="1"/>
          <p:nvPr/>
        </p:nvSpPr>
        <p:spPr>
          <a:xfrm>
            <a:off x="4348226" y="3085845"/>
            <a:ext cx="55753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800" spc="-5" dirty="0">
                <a:latin typeface="Arial MT"/>
                <a:cs typeface="Arial MT"/>
              </a:rPr>
              <a:t>K</a:t>
            </a:r>
            <a:r>
              <a:rPr sz="1950" spc="22" baseline="-21367" dirty="0">
                <a:latin typeface="Arial MT"/>
                <a:cs typeface="Arial MT"/>
              </a:rPr>
              <a:t>S</a:t>
            </a:r>
            <a:r>
              <a:rPr sz="1800" spc="85" dirty="0">
                <a:latin typeface="Arial MT"/>
                <a:cs typeface="Arial MT"/>
              </a:rPr>
              <a:t>(</a:t>
            </a:r>
            <a:r>
              <a:rPr sz="6000" spc="-1064" baseline="4861" dirty="0">
                <a:latin typeface="Arial MT"/>
                <a:cs typeface="Arial MT"/>
              </a:rPr>
              <a:t>.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303776" y="4509515"/>
            <a:ext cx="754380" cy="449580"/>
          </a:xfrm>
          <a:custGeom>
            <a:avLst/>
            <a:gdLst/>
            <a:ahLst/>
            <a:cxnLst/>
            <a:rect l="l" t="t" r="r" b="b"/>
            <a:pathLst>
              <a:path w="754379" h="449579">
                <a:moveTo>
                  <a:pt x="0" y="449580"/>
                </a:moveTo>
                <a:lnTo>
                  <a:pt x="754379" y="449580"/>
                </a:lnTo>
                <a:lnTo>
                  <a:pt x="754379" y="0"/>
                </a:lnTo>
                <a:lnTo>
                  <a:pt x="0" y="0"/>
                </a:lnTo>
                <a:lnTo>
                  <a:pt x="0" y="44958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364101" y="4593717"/>
            <a:ext cx="5581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</a:t>
            </a:r>
            <a:r>
              <a:rPr sz="1800" spc="-65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00626" y="4178934"/>
            <a:ext cx="4114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r>
              <a:rPr sz="2000" spc="-200" dirty="0">
                <a:latin typeface="Arial MT"/>
                <a:cs typeface="Arial MT"/>
              </a:rPr>
              <a:t> </a:t>
            </a:r>
            <a:r>
              <a:rPr sz="6000" spc="-7" baseline="-6944" dirty="0">
                <a:latin typeface="Arial MT"/>
                <a:cs typeface="Arial MT"/>
              </a:rPr>
              <a:t>.</a:t>
            </a:r>
            <a:endParaRPr sz="6000" baseline="-6944">
              <a:latin typeface="Arial MT"/>
              <a:cs typeface="Arial MT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615940" y="3950208"/>
            <a:ext cx="378460" cy="334010"/>
          </a:xfrm>
          <a:custGeom>
            <a:avLst/>
            <a:gdLst/>
            <a:ahLst/>
            <a:cxnLst/>
            <a:rect l="l" t="t" r="r" b="b"/>
            <a:pathLst>
              <a:path w="378460" h="334010">
                <a:moveTo>
                  <a:pt x="0" y="166878"/>
                </a:moveTo>
                <a:lnTo>
                  <a:pt x="6748" y="122502"/>
                </a:lnTo>
                <a:lnTo>
                  <a:pt x="25795" y="82634"/>
                </a:lnTo>
                <a:lnTo>
                  <a:pt x="55340" y="48863"/>
                </a:lnTo>
                <a:lnTo>
                  <a:pt x="93584" y="22775"/>
                </a:lnTo>
                <a:lnTo>
                  <a:pt x="138729" y="5958"/>
                </a:lnTo>
                <a:lnTo>
                  <a:pt x="188975" y="0"/>
                </a:lnTo>
                <a:lnTo>
                  <a:pt x="239222" y="5958"/>
                </a:lnTo>
                <a:lnTo>
                  <a:pt x="284367" y="22775"/>
                </a:lnTo>
                <a:lnTo>
                  <a:pt x="322611" y="48863"/>
                </a:lnTo>
                <a:lnTo>
                  <a:pt x="352156" y="82634"/>
                </a:lnTo>
                <a:lnTo>
                  <a:pt x="371203" y="122502"/>
                </a:lnTo>
                <a:lnTo>
                  <a:pt x="377951" y="166878"/>
                </a:lnTo>
                <a:lnTo>
                  <a:pt x="371203" y="211253"/>
                </a:lnTo>
                <a:lnTo>
                  <a:pt x="352156" y="251121"/>
                </a:lnTo>
                <a:lnTo>
                  <a:pt x="322611" y="284892"/>
                </a:lnTo>
                <a:lnTo>
                  <a:pt x="284367" y="310980"/>
                </a:lnTo>
                <a:lnTo>
                  <a:pt x="239222" y="327797"/>
                </a:lnTo>
                <a:lnTo>
                  <a:pt x="188975" y="333756"/>
                </a:lnTo>
                <a:lnTo>
                  <a:pt x="138729" y="327797"/>
                </a:lnTo>
                <a:lnTo>
                  <a:pt x="93584" y="310980"/>
                </a:lnTo>
                <a:lnTo>
                  <a:pt x="55340" y="284892"/>
                </a:lnTo>
                <a:lnTo>
                  <a:pt x="25795" y="251121"/>
                </a:lnTo>
                <a:lnTo>
                  <a:pt x="6748" y="211253"/>
                </a:lnTo>
                <a:lnTo>
                  <a:pt x="0" y="16687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5709030" y="3872560"/>
            <a:ext cx="233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 MT"/>
                <a:cs typeface="Arial MT"/>
              </a:rPr>
              <a:t>+</a:t>
            </a:r>
            <a:endParaRPr sz="2800">
              <a:latin typeface="Arial MT"/>
              <a:cs typeface="Arial M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3835146" y="4675632"/>
            <a:ext cx="506095" cy="114300"/>
          </a:xfrm>
          <a:custGeom>
            <a:avLst/>
            <a:gdLst/>
            <a:ahLst/>
            <a:cxnLst/>
            <a:rect l="l" t="t" r="r" b="b"/>
            <a:pathLst>
              <a:path w="506095" h="114300">
                <a:moveTo>
                  <a:pt x="391667" y="0"/>
                </a:moveTo>
                <a:lnTo>
                  <a:pt x="391667" y="114300"/>
                </a:lnTo>
                <a:lnTo>
                  <a:pt x="467867" y="76200"/>
                </a:lnTo>
                <a:lnTo>
                  <a:pt x="410717" y="76200"/>
                </a:lnTo>
                <a:lnTo>
                  <a:pt x="410717" y="38100"/>
                </a:lnTo>
                <a:lnTo>
                  <a:pt x="467867" y="38100"/>
                </a:lnTo>
                <a:lnTo>
                  <a:pt x="391667" y="0"/>
                </a:lnTo>
                <a:close/>
              </a:path>
              <a:path w="506095" h="114300">
                <a:moveTo>
                  <a:pt x="391667" y="38100"/>
                </a:moveTo>
                <a:lnTo>
                  <a:pt x="0" y="38100"/>
                </a:lnTo>
                <a:lnTo>
                  <a:pt x="0" y="76200"/>
                </a:lnTo>
                <a:lnTo>
                  <a:pt x="391667" y="76200"/>
                </a:lnTo>
                <a:lnTo>
                  <a:pt x="391667" y="38100"/>
                </a:lnTo>
                <a:close/>
              </a:path>
              <a:path w="506095" h="114300">
                <a:moveTo>
                  <a:pt x="467867" y="38100"/>
                </a:moveTo>
                <a:lnTo>
                  <a:pt x="410717" y="38100"/>
                </a:lnTo>
                <a:lnTo>
                  <a:pt x="410717" y="76200"/>
                </a:lnTo>
                <a:lnTo>
                  <a:pt x="467867" y="76200"/>
                </a:lnTo>
                <a:lnTo>
                  <a:pt x="505967" y="57150"/>
                </a:lnTo>
                <a:lnTo>
                  <a:pt x="467867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5104129" y="4803394"/>
            <a:ext cx="822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B</a:t>
            </a:r>
            <a:r>
              <a:rPr sz="1800" spc="5" dirty="0">
                <a:latin typeface="Arial MT"/>
                <a:cs typeface="Arial MT"/>
              </a:rPr>
              <a:t>(K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r>
              <a:rPr sz="1950" spc="120" baseline="-21367" dirty="0">
                <a:latin typeface="Arial MT"/>
                <a:cs typeface="Arial MT"/>
              </a:rPr>
              <a:t> </a:t>
            </a:r>
            <a:r>
              <a:rPr sz="1800" dirty="0">
                <a:latin typeface="Arial MT"/>
                <a:cs typeface="Arial MT"/>
              </a:rPr>
              <a:t>)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261228" y="4641037"/>
            <a:ext cx="1746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036058" y="3494531"/>
            <a:ext cx="836294" cy="1251585"/>
          </a:xfrm>
          <a:custGeom>
            <a:avLst/>
            <a:gdLst/>
            <a:ahLst/>
            <a:cxnLst/>
            <a:rect l="l" t="t" r="r" b="b"/>
            <a:pathLst>
              <a:path w="836295" h="1251585">
                <a:moveTo>
                  <a:pt x="813054" y="297942"/>
                </a:moveTo>
                <a:lnTo>
                  <a:pt x="774954" y="297942"/>
                </a:lnTo>
                <a:lnTo>
                  <a:pt x="774954" y="38112"/>
                </a:lnTo>
                <a:lnTo>
                  <a:pt x="774954" y="19050"/>
                </a:lnTo>
                <a:lnTo>
                  <a:pt x="773455" y="11633"/>
                </a:lnTo>
                <a:lnTo>
                  <a:pt x="769378" y="5575"/>
                </a:lnTo>
                <a:lnTo>
                  <a:pt x="763320" y="1498"/>
                </a:lnTo>
                <a:lnTo>
                  <a:pt x="755904" y="0"/>
                </a:lnTo>
                <a:lnTo>
                  <a:pt x="0" y="0"/>
                </a:lnTo>
                <a:lnTo>
                  <a:pt x="0" y="38112"/>
                </a:lnTo>
                <a:lnTo>
                  <a:pt x="736854" y="38112"/>
                </a:lnTo>
                <a:lnTo>
                  <a:pt x="736854" y="297942"/>
                </a:lnTo>
                <a:lnTo>
                  <a:pt x="698754" y="297942"/>
                </a:lnTo>
                <a:lnTo>
                  <a:pt x="755904" y="412242"/>
                </a:lnTo>
                <a:lnTo>
                  <a:pt x="803529" y="316992"/>
                </a:lnTo>
                <a:lnTo>
                  <a:pt x="813054" y="297942"/>
                </a:lnTo>
                <a:close/>
              </a:path>
              <a:path w="836295" h="1251585">
                <a:moveTo>
                  <a:pt x="835914" y="954786"/>
                </a:moveTo>
                <a:lnTo>
                  <a:pt x="826389" y="935736"/>
                </a:lnTo>
                <a:lnTo>
                  <a:pt x="778764" y="840486"/>
                </a:lnTo>
                <a:lnTo>
                  <a:pt x="721614" y="954786"/>
                </a:lnTo>
                <a:lnTo>
                  <a:pt x="759714" y="954786"/>
                </a:lnTo>
                <a:lnTo>
                  <a:pt x="759714" y="1213104"/>
                </a:lnTo>
                <a:lnTo>
                  <a:pt x="22860" y="1213104"/>
                </a:lnTo>
                <a:lnTo>
                  <a:pt x="22860" y="1251204"/>
                </a:lnTo>
                <a:lnTo>
                  <a:pt x="778764" y="1251204"/>
                </a:lnTo>
                <a:lnTo>
                  <a:pt x="786180" y="1249718"/>
                </a:lnTo>
                <a:lnTo>
                  <a:pt x="792238" y="1245641"/>
                </a:lnTo>
                <a:lnTo>
                  <a:pt x="796315" y="1239583"/>
                </a:lnTo>
                <a:lnTo>
                  <a:pt x="797814" y="1232154"/>
                </a:lnTo>
                <a:lnTo>
                  <a:pt x="797814" y="1213104"/>
                </a:lnTo>
                <a:lnTo>
                  <a:pt x="797814" y="954786"/>
                </a:lnTo>
                <a:lnTo>
                  <a:pt x="835914" y="95478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935728" y="2702813"/>
            <a:ext cx="1955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 MT"/>
                <a:cs typeface="Arial MT"/>
              </a:rPr>
              <a:t>K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104891" y="2850641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S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878578" y="2947161"/>
            <a:ext cx="76200" cy="363220"/>
          </a:xfrm>
          <a:custGeom>
            <a:avLst/>
            <a:gdLst/>
            <a:ahLst/>
            <a:cxnLst/>
            <a:rect l="l" t="t" r="r" b="b"/>
            <a:pathLst>
              <a:path w="76200" h="363220">
                <a:moveTo>
                  <a:pt x="33527" y="0"/>
                </a:moveTo>
                <a:lnTo>
                  <a:pt x="20827" y="508"/>
                </a:lnTo>
                <a:lnTo>
                  <a:pt x="22733" y="51308"/>
                </a:lnTo>
                <a:lnTo>
                  <a:pt x="35433" y="50800"/>
                </a:lnTo>
                <a:lnTo>
                  <a:pt x="33527" y="0"/>
                </a:lnTo>
                <a:close/>
              </a:path>
              <a:path w="76200" h="363220">
                <a:moveTo>
                  <a:pt x="36830" y="88900"/>
                </a:moveTo>
                <a:lnTo>
                  <a:pt x="24130" y="89280"/>
                </a:lnTo>
                <a:lnTo>
                  <a:pt x="26162" y="140080"/>
                </a:lnTo>
                <a:lnTo>
                  <a:pt x="38862" y="139573"/>
                </a:lnTo>
                <a:lnTo>
                  <a:pt x="36830" y="88900"/>
                </a:lnTo>
                <a:close/>
              </a:path>
              <a:path w="76200" h="363220">
                <a:moveTo>
                  <a:pt x="40259" y="177673"/>
                </a:moveTo>
                <a:lnTo>
                  <a:pt x="27559" y="178180"/>
                </a:lnTo>
                <a:lnTo>
                  <a:pt x="29463" y="228980"/>
                </a:lnTo>
                <a:lnTo>
                  <a:pt x="42163" y="228473"/>
                </a:lnTo>
                <a:lnTo>
                  <a:pt x="40259" y="177673"/>
                </a:lnTo>
                <a:close/>
              </a:path>
              <a:path w="76200" h="363220">
                <a:moveTo>
                  <a:pt x="31640" y="287075"/>
                </a:moveTo>
                <a:lnTo>
                  <a:pt x="0" y="288289"/>
                </a:lnTo>
                <a:lnTo>
                  <a:pt x="40894" y="362965"/>
                </a:lnTo>
                <a:lnTo>
                  <a:pt x="69566" y="299720"/>
                </a:lnTo>
                <a:lnTo>
                  <a:pt x="32131" y="299720"/>
                </a:lnTo>
                <a:lnTo>
                  <a:pt x="31640" y="287075"/>
                </a:lnTo>
                <a:close/>
              </a:path>
              <a:path w="76200" h="363220">
                <a:moveTo>
                  <a:pt x="44339" y="286587"/>
                </a:moveTo>
                <a:lnTo>
                  <a:pt x="31640" y="287075"/>
                </a:lnTo>
                <a:lnTo>
                  <a:pt x="32131" y="299720"/>
                </a:lnTo>
                <a:lnTo>
                  <a:pt x="44831" y="299212"/>
                </a:lnTo>
                <a:lnTo>
                  <a:pt x="44339" y="286587"/>
                </a:lnTo>
                <a:close/>
              </a:path>
              <a:path w="76200" h="363220">
                <a:moveTo>
                  <a:pt x="76073" y="285368"/>
                </a:moveTo>
                <a:lnTo>
                  <a:pt x="44339" y="286587"/>
                </a:lnTo>
                <a:lnTo>
                  <a:pt x="44831" y="299212"/>
                </a:lnTo>
                <a:lnTo>
                  <a:pt x="32131" y="299720"/>
                </a:lnTo>
                <a:lnTo>
                  <a:pt x="69566" y="299720"/>
                </a:lnTo>
                <a:lnTo>
                  <a:pt x="76073" y="285368"/>
                </a:lnTo>
                <a:close/>
              </a:path>
              <a:path w="76200" h="363220">
                <a:moveTo>
                  <a:pt x="43561" y="266573"/>
                </a:moveTo>
                <a:lnTo>
                  <a:pt x="30861" y="266953"/>
                </a:lnTo>
                <a:lnTo>
                  <a:pt x="31640" y="287075"/>
                </a:lnTo>
                <a:lnTo>
                  <a:pt x="44339" y="286587"/>
                </a:lnTo>
                <a:lnTo>
                  <a:pt x="43561" y="26657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4500753" y="5264022"/>
            <a:ext cx="138430" cy="2286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20" dirty="0">
                <a:latin typeface="Arial MT"/>
                <a:cs typeface="Arial MT"/>
              </a:rPr>
              <a:t>B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322953" y="5041519"/>
            <a:ext cx="363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700" spc="-89" baseline="-18518" dirty="0">
                <a:latin typeface="Arial MT"/>
                <a:cs typeface="Arial MT"/>
              </a:rPr>
              <a:t>K</a:t>
            </a:r>
            <a:r>
              <a:rPr sz="2000" spc="-60" dirty="0">
                <a:latin typeface="Arial MT"/>
                <a:cs typeface="Arial MT"/>
              </a:rPr>
              <a:t>+</a:t>
            </a:r>
            <a:endParaRPr sz="200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4632833" y="4986528"/>
            <a:ext cx="523240" cy="478790"/>
            <a:chOff x="4632833" y="4986528"/>
            <a:chExt cx="523240" cy="478790"/>
          </a:xfrm>
        </p:grpSpPr>
        <p:sp>
          <p:nvSpPr>
            <p:cNvPr id="52" name="object 52"/>
            <p:cNvSpPr/>
            <p:nvPr/>
          </p:nvSpPr>
          <p:spPr>
            <a:xfrm>
              <a:off x="4632833" y="4986528"/>
              <a:ext cx="76200" cy="361950"/>
            </a:xfrm>
            <a:custGeom>
              <a:avLst/>
              <a:gdLst/>
              <a:ahLst/>
              <a:cxnLst/>
              <a:rect l="l" t="t" r="r" b="b"/>
              <a:pathLst>
                <a:path w="76200" h="361950">
                  <a:moveTo>
                    <a:pt x="44417" y="75894"/>
                  </a:moveTo>
                  <a:lnTo>
                    <a:pt x="31716" y="76381"/>
                  </a:lnTo>
                  <a:lnTo>
                    <a:pt x="33146" y="114427"/>
                  </a:lnTo>
                  <a:lnTo>
                    <a:pt x="45846" y="113919"/>
                  </a:lnTo>
                  <a:lnTo>
                    <a:pt x="44417" y="75894"/>
                  </a:lnTo>
                  <a:close/>
                </a:path>
                <a:path w="76200" h="361950">
                  <a:moveTo>
                    <a:pt x="35178" y="0"/>
                  </a:moveTo>
                  <a:lnTo>
                    <a:pt x="0" y="77597"/>
                  </a:lnTo>
                  <a:lnTo>
                    <a:pt x="31716" y="76381"/>
                  </a:lnTo>
                  <a:lnTo>
                    <a:pt x="31241" y="63754"/>
                  </a:lnTo>
                  <a:lnTo>
                    <a:pt x="43941" y="63246"/>
                  </a:lnTo>
                  <a:lnTo>
                    <a:pt x="69921" y="63246"/>
                  </a:lnTo>
                  <a:lnTo>
                    <a:pt x="35178" y="0"/>
                  </a:lnTo>
                  <a:close/>
                </a:path>
                <a:path w="76200" h="361950">
                  <a:moveTo>
                    <a:pt x="43941" y="63246"/>
                  </a:moveTo>
                  <a:lnTo>
                    <a:pt x="31241" y="63754"/>
                  </a:lnTo>
                  <a:lnTo>
                    <a:pt x="31716" y="76381"/>
                  </a:lnTo>
                  <a:lnTo>
                    <a:pt x="44417" y="75894"/>
                  </a:lnTo>
                  <a:lnTo>
                    <a:pt x="43941" y="63246"/>
                  </a:lnTo>
                  <a:close/>
                </a:path>
                <a:path w="76200" h="361950">
                  <a:moveTo>
                    <a:pt x="69921" y="63246"/>
                  </a:moveTo>
                  <a:lnTo>
                    <a:pt x="43941" y="63246"/>
                  </a:lnTo>
                  <a:lnTo>
                    <a:pt x="44417" y="75894"/>
                  </a:lnTo>
                  <a:lnTo>
                    <a:pt x="76200" y="74676"/>
                  </a:lnTo>
                  <a:lnTo>
                    <a:pt x="69921" y="63246"/>
                  </a:lnTo>
                  <a:close/>
                </a:path>
                <a:path w="76200" h="361950">
                  <a:moveTo>
                    <a:pt x="47243" y="152019"/>
                  </a:moveTo>
                  <a:lnTo>
                    <a:pt x="34670" y="152527"/>
                  </a:lnTo>
                  <a:lnTo>
                    <a:pt x="36575" y="203327"/>
                  </a:lnTo>
                  <a:lnTo>
                    <a:pt x="49275" y="202819"/>
                  </a:lnTo>
                  <a:lnTo>
                    <a:pt x="47243" y="152019"/>
                  </a:lnTo>
                  <a:close/>
                </a:path>
                <a:path w="76200" h="361950">
                  <a:moveTo>
                    <a:pt x="50672" y="240919"/>
                  </a:moveTo>
                  <a:lnTo>
                    <a:pt x="37972" y="241427"/>
                  </a:lnTo>
                  <a:lnTo>
                    <a:pt x="39877" y="292100"/>
                  </a:lnTo>
                  <a:lnTo>
                    <a:pt x="52577" y="291592"/>
                  </a:lnTo>
                  <a:lnTo>
                    <a:pt x="50672" y="240919"/>
                  </a:lnTo>
                  <a:close/>
                </a:path>
                <a:path w="76200" h="361950">
                  <a:moveTo>
                    <a:pt x="54101" y="329692"/>
                  </a:moveTo>
                  <a:lnTo>
                    <a:pt x="41401" y="330200"/>
                  </a:lnTo>
                  <a:lnTo>
                    <a:pt x="42544" y="361442"/>
                  </a:lnTo>
                  <a:lnTo>
                    <a:pt x="55244" y="360934"/>
                  </a:lnTo>
                  <a:lnTo>
                    <a:pt x="54101" y="3296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4765840" y="5273256"/>
              <a:ext cx="383540" cy="184785"/>
            </a:xfrm>
            <a:custGeom>
              <a:avLst/>
              <a:gdLst/>
              <a:ahLst/>
              <a:cxnLst/>
              <a:rect l="l" t="t" r="r" b="b"/>
              <a:pathLst>
                <a:path w="383539" h="184785">
                  <a:moveTo>
                    <a:pt x="383019" y="62103"/>
                  </a:moveTo>
                  <a:lnTo>
                    <a:pt x="342277" y="34467"/>
                  </a:lnTo>
                  <a:lnTo>
                    <a:pt x="310489" y="43548"/>
                  </a:lnTo>
                  <a:lnTo>
                    <a:pt x="280924" y="24993"/>
                  </a:lnTo>
                  <a:lnTo>
                    <a:pt x="231775" y="45123"/>
                  </a:lnTo>
                  <a:lnTo>
                    <a:pt x="211670" y="30784"/>
                  </a:lnTo>
                  <a:lnTo>
                    <a:pt x="180543" y="46177"/>
                  </a:lnTo>
                  <a:lnTo>
                    <a:pt x="170942" y="19075"/>
                  </a:lnTo>
                  <a:lnTo>
                    <a:pt x="140855" y="37096"/>
                  </a:lnTo>
                  <a:lnTo>
                    <a:pt x="100647" y="14884"/>
                  </a:lnTo>
                  <a:lnTo>
                    <a:pt x="100647" y="73672"/>
                  </a:lnTo>
                  <a:lnTo>
                    <a:pt x="92113" y="104470"/>
                  </a:lnTo>
                  <a:lnTo>
                    <a:pt x="74764" y="121437"/>
                  </a:lnTo>
                  <a:lnTo>
                    <a:pt x="62547" y="123545"/>
                  </a:lnTo>
                  <a:lnTo>
                    <a:pt x="53606" y="119329"/>
                  </a:lnTo>
                  <a:lnTo>
                    <a:pt x="46113" y="112496"/>
                  </a:lnTo>
                  <a:lnTo>
                    <a:pt x="36131" y="101828"/>
                  </a:lnTo>
                  <a:lnTo>
                    <a:pt x="41884" y="82600"/>
                  </a:lnTo>
                  <a:lnTo>
                    <a:pt x="51079" y="69303"/>
                  </a:lnTo>
                  <a:lnTo>
                    <a:pt x="80543" y="56172"/>
                  </a:lnTo>
                  <a:lnTo>
                    <a:pt x="100647" y="73672"/>
                  </a:lnTo>
                  <a:lnTo>
                    <a:pt x="100647" y="14884"/>
                  </a:lnTo>
                  <a:lnTo>
                    <a:pt x="73710" y="0"/>
                  </a:lnTo>
                  <a:lnTo>
                    <a:pt x="17995" y="30721"/>
                  </a:lnTo>
                  <a:lnTo>
                    <a:pt x="14846" y="27368"/>
                  </a:lnTo>
                  <a:lnTo>
                    <a:pt x="0" y="47625"/>
                  </a:lnTo>
                  <a:lnTo>
                    <a:pt x="6502" y="53098"/>
                  </a:lnTo>
                  <a:lnTo>
                    <a:pt x="4851" y="130911"/>
                  </a:lnTo>
                  <a:lnTo>
                    <a:pt x="50850" y="182359"/>
                  </a:lnTo>
                  <a:lnTo>
                    <a:pt x="97497" y="184607"/>
                  </a:lnTo>
                  <a:lnTo>
                    <a:pt x="159905" y="130911"/>
                  </a:lnTo>
                  <a:lnTo>
                    <a:pt x="188417" y="145262"/>
                  </a:lnTo>
                  <a:lnTo>
                    <a:pt x="190525" y="104470"/>
                  </a:lnTo>
                  <a:lnTo>
                    <a:pt x="375653" y="77495"/>
                  </a:lnTo>
                  <a:lnTo>
                    <a:pt x="383019" y="62103"/>
                  </a:lnTo>
                  <a:close/>
                </a:path>
              </a:pathLst>
            </a:custGeom>
            <a:solidFill>
              <a:srgbClr val="FFC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759139" y="5263507"/>
              <a:ext cx="396552" cy="201706"/>
            </a:xfrm>
            <a:prstGeom prst="rect">
              <a:avLst/>
            </a:prstGeom>
          </p:spPr>
        </p:pic>
      </p:grpSp>
      <p:sp>
        <p:nvSpPr>
          <p:cNvPr id="55" name="object 55"/>
          <p:cNvSpPr txBox="1"/>
          <p:nvPr/>
        </p:nvSpPr>
        <p:spPr>
          <a:xfrm>
            <a:off x="6865111" y="4092067"/>
            <a:ext cx="800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Arial MT"/>
                <a:cs typeface="Arial MT"/>
              </a:rPr>
              <a:t>Internet</a:t>
            </a:r>
            <a:endParaRPr sz="1800">
              <a:latin typeface="Arial MT"/>
              <a:cs typeface="Arial MT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500373" y="4576317"/>
            <a:ext cx="3587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Arial MT"/>
                <a:cs typeface="Arial MT"/>
              </a:rPr>
              <a:t>K</a:t>
            </a:r>
            <a:r>
              <a:rPr sz="1950" spc="7" baseline="-21367" dirty="0">
                <a:latin typeface="Arial MT"/>
                <a:cs typeface="Arial MT"/>
              </a:rPr>
              <a:t>S</a:t>
            </a:r>
            <a:endParaRPr sz="1950" baseline="-21367">
              <a:latin typeface="Arial MT"/>
              <a:cs typeface="Arial MT"/>
            </a:endParaRPr>
          </a:p>
        </p:txBody>
      </p:sp>
      <p:pic>
        <p:nvPicPr>
          <p:cNvPr id="57" name="object 5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30936" y="1034796"/>
            <a:ext cx="5942075" cy="173736"/>
          </a:xfrm>
          <a:prstGeom prst="rect">
            <a:avLst/>
          </a:prstGeom>
        </p:spPr>
      </p:pic>
      <p:sp>
        <p:nvSpPr>
          <p:cNvPr id="58" name="object 58"/>
          <p:cNvSpPr txBox="1"/>
          <p:nvPr/>
        </p:nvSpPr>
        <p:spPr>
          <a:xfrm>
            <a:off x="7913369" y="6541340"/>
            <a:ext cx="896619" cy="2139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800" spc="-7" baseline="2314" dirty="0">
                <a:latin typeface="Tahoma"/>
                <a:cs typeface="Tahoma"/>
              </a:rPr>
              <a:t>Security</a:t>
            </a:r>
            <a:r>
              <a:rPr sz="1800" spc="382" baseline="2314" dirty="0">
                <a:latin typeface="Tahoma"/>
                <a:cs typeface="Tahoma"/>
              </a:rPr>
              <a:t> </a:t>
            </a:r>
            <a:r>
              <a:rPr sz="1200" spc="-5" dirty="0">
                <a:latin typeface="Tahoma"/>
                <a:cs typeface="Tahoma"/>
              </a:rPr>
              <a:t>8-</a:t>
            </a:r>
            <a:fld id="{81D60167-4931-47E6-BA6A-407CBD079E47}" type="slidenum">
              <a:rPr sz="1200" spc="-5" dirty="0">
                <a:latin typeface="Tahoma"/>
                <a:cs typeface="Tahoma"/>
              </a:rPr>
              <a:t>8</a:t>
            </a:fld>
            <a:endParaRPr sz="12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612140" y="6369938"/>
            <a:ext cx="380809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50"/>
              </a:lnSpc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Principles</a:t>
            </a:r>
            <a:r>
              <a:rPr sz="14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of</a:t>
            </a: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 Information</a:t>
            </a:r>
            <a:r>
              <a:rPr sz="14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212121"/>
                </a:solidFill>
                <a:latin typeface="Arial MT"/>
                <a:cs typeface="Arial MT"/>
              </a:rPr>
              <a:t>Security,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Fourth</a:t>
            </a:r>
            <a:r>
              <a:rPr sz="14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Edition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2940" y="6369938"/>
            <a:ext cx="27495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9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210" y="243585"/>
            <a:ext cx="77076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Securing</a:t>
            </a:r>
            <a:r>
              <a:rPr sz="3000" spc="-25" dirty="0"/>
              <a:t> </a:t>
            </a:r>
            <a:r>
              <a:rPr sz="3000" spc="-5" dirty="0"/>
              <a:t>e-mail</a:t>
            </a:r>
            <a:r>
              <a:rPr sz="3000" spc="-15" dirty="0"/>
              <a:t> </a:t>
            </a:r>
            <a:r>
              <a:rPr sz="3000" dirty="0"/>
              <a:t>with</a:t>
            </a:r>
            <a:r>
              <a:rPr sz="3000" spc="-15" dirty="0"/>
              <a:t> </a:t>
            </a:r>
            <a:r>
              <a:rPr sz="3000" spc="-5" dirty="0"/>
              <a:t>S/MIME,</a:t>
            </a:r>
            <a:r>
              <a:rPr sz="3000" spc="20" dirty="0"/>
              <a:t> </a:t>
            </a:r>
            <a:r>
              <a:rPr sz="3000" dirty="0"/>
              <a:t>PEM, </a:t>
            </a:r>
            <a:r>
              <a:rPr sz="3000" spc="-5" dirty="0"/>
              <a:t>and</a:t>
            </a:r>
            <a:r>
              <a:rPr sz="3000" dirty="0"/>
              <a:t> PGP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59740" y="872585"/>
            <a:ext cx="8275955" cy="521843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55600" indent="-343535">
              <a:lnSpc>
                <a:spcPct val="100000"/>
              </a:lnSpc>
              <a:spcBef>
                <a:spcPts val="625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Secure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Multipurpose</a:t>
            </a:r>
            <a:r>
              <a:rPr sz="2200" spc="2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Internet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Mail</a:t>
            </a:r>
            <a:r>
              <a:rPr sz="2200" spc="2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Extensions</a:t>
            </a:r>
            <a:r>
              <a:rPr sz="2200" spc="1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(S/MIME):</a:t>
            </a:r>
            <a:endParaRPr sz="2200">
              <a:latin typeface="Arial MT"/>
              <a:cs typeface="Arial MT"/>
            </a:endParaRPr>
          </a:p>
          <a:p>
            <a:pPr marL="756285" marR="189230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builds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on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Multipurpose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Internet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Mail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Extensions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(MIME)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encoding </a:t>
            </a:r>
            <a:r>
              <a:rPr sz="2000" spc="-5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format by adding encryption and authentication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through </a:t>
            </a:r>
            <a:r>
              <a:rPr sz="2000" b="1" spc="-5" dirty="0">
                <a:solidFill>
                  <a:srgbClr val="212121"/>
                </a:solidFill>
                <a:latin typeface="Arial"/>
                <a:cs typeface="Arial"/>
              </a:rPr>
              <a:t>digital 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 signatures</a:t>
            </a:r>
            <a:r>
              <a:rPr sz="2000" b="1" spc="-25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based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on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public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key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cryptosystems</a:t>
            </a:r>
            <a:r>
              <a:rPr sz="2000" b="1" dirty="0">
                <a:solidFill>
                  <a:srgbClr val="212121"/>
                </a:solidFill>
                <a:latin typeface="Arial"/>
                <a:cs typeface="Arial"/>
              </a:rPr>
              <a:t>.</a:t>
            </a:r>
            <a:endParaRPr sz="200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520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Privacy Enhanced Mail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(PEM):</a:t>
            </a:r>
            <a:endParaRPr sz="2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proposed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as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standard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to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function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public-key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cryptosystems;</a:t>
            </a:r>
            <a:endParaRPr sz="20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uses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3DES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symmetric</a:t>
            </a:r>
            <a:r>
              <a:rPr sz="2000" spc="-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key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encryption</a:t>
            </a:r>
            <a:endParaRPr sz="20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520"/>
              </a:spcBef>
              <a:buChar char="•"/>
              <a:tabLst>
                <a:tab pos="355600" algn="l"/>
                <a:tab pos="356235" algn="l"/>
              </a:tabLst>
            </a:pP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Pretty</a:t>
            </a:r>
            <a:r>
              <a:rPr sz="220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Good</a:t>
            </a:r>
            <a:r>
              <a:rPr sz="2200" spc="5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Privacy</a:t>
            </a:r>
            <a:r>
              <a:rPr sz="2200" spc="-10" dirty="0">
                <a:solidFill>
                  <a:srgbClr val="3333CC"/>
                </a:solidFill>
                <a:latin typeface="Arial MT"/>
                <a:cs typeface="Arial MT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Arial MT"/>
                <a:cs typeface="Arial MT"/>
              </a:rPr>
              <a:t>(PGP):</a:t>
            </a:r>
            <a:endParaRPr sz="22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uses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IDEA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Cipher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message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encoding</a:t>
            </a:r>
            <a:endParaRPr sz="2000">
              <a:latin typeface="Arial MT"/>
              <a:cs typeface="Arial MT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8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128-bit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symmetric</a:t>
            </a:r>
            <a:r>
              <a:rPr sz="2000" spc="-3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key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block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encryption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algorithm</a:t>
            </a:r>
            <a:r>
              <a:rPr sz="2000" spc="-3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with</a:t>
            </a:r>
            <a:r>
              <a:rPr sz="2000" spc="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64-bit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blocks </a:t>
            </a:r>
            <a:r>
              <a:rPr sz="2000" spc="-54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message</a:t>
            </a:r>
            <a:r>
              <a:rPr sz="2000" spc="-5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encoding.</a:t>
            </a:r>
            <a:endParaRPr sz="2000">
              <a:latin typeface="Arial MT"/>
              <a:cs typeface="Arial MT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uses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RSA</a:t>
            </a:r>
            <a:r>
              <a:rPr sz="2000" spc="-1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symmetric</a:t>
            </a:r>
            <a:r>
              <a:rPr sz="2000" spc="-4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key</a:t>
            </a:r>
            <a:r>
              <a:rPr sz="2000" spc="-20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exchange</a:t>
            </a:r>
            <a:r>
              <a:rPr sz="2000" spc="-2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and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sz="2000" spc="-1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digital</a:t>
            </a:r>
            <a:r>
              <a:rPr sz="2000" spc="-5" dirty="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sz="2000" dirty="0">
                <a:solidFill>
                  <a:srgbClr val="212121"/>
                </a:solidFill>
                <a:latin typeface="Arial MT"/>
                <a:cs typeface="Arial MT"/>
              </a:rPr>
              <a:t>signatures.</a:t>
            </a:r>
            <a:endParaRPr sz="20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220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1475"/>
              </a:spcBef>
              <a:buChar char="•"/>
              <a:tabLst>
                <a:tab pos="355600" algn="l"/>
                <a:tab pos="356235" algn="l"/>
              </a:tabLst>
            </a:pPr>
            <a:r>
              <a:rPr sz="2400" spc="-5" dirty="0">
                <a:solidFill>
                  <a:srgbClr val="3333CC"/>
                </a:solidFill>
                <a:latin typeface="Times New Roman"/>
                <a:cs typeface="Times New Roman"/>
              </a:rPr>
              <a:t>PGP,</a:t>
            </a:r>
            <a:r>
              <a:rPr sz="2400" spc="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3333CC"/>
                </a:solidFill>
                <a:latin typeface="Times New Roman"/>
                <a:cs typeface="Times New Roman"/>
              </a:rPr>
              <a:t>PEM,</a:t>
            </a:r>
            <a:r>
              <a:rPr sz="24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3333CC"/>
                </a:solidFill>
                <a:latin typeface="Times New Roman"/>
                <a:cs typeface="Times New Roman"/>
              </a:rPr>
              <a:t>and S/MIME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work</a:t>
            </a:r>
            <a:r>
              <a:rPr sz="2400" b="1" spc="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to</a:t>
            </a:r>
            <a:r>
              <a:rPr sz="2400" b="1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3333CC"/>
                </a:solidFill>
                <a:latin typeface="Times New Roman"/>
                <a:cs typeface="Times New Roman"/>
              </a:rPr>
              <a:t>secure</a:t>
            </a:r>
            <a:r>
              <a:rPr sz="2400" b="1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e-mail</a:t>
            </a:r>
            <a:r>
              <a:rPr sz="2400" b="1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3333CC"/>
                </a:solidFill>
                <a:latin typeface="Times New Roman"/>
                <a:cs typeface="Times New Roman"/>
              </a:rPr>
              <a:t>operations.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8132770B828A48BD3BF54E2C55D03E" ma:contentTypeVersion="7" ma:contentTypeDescription="Create a new document." ma:contentTypeScope="" ma:versionID="04154994eeaaabf0b7fe50a1574811d8">
  <xsd:schema xmlns:xsd="http://www.w3.org/2001/XMLSchema" xmlns:xs="http://www.w3.org/2001/XMLSchema" xmlns:p="http://schemas.microsoft.com/office/2006/metadata/properties" xmlns:ns2="ecefae53-4da3-49df-9688-603b869a07b5" targetNamespace="http://schemas.microsoft.com/office/2006/metadata/properties" ma:root="true" ma:fieldsID="f1c8f16f884b5803e8bc872a6f5d9c6c" ns2:_="">
    <xsd:import namespace="ecefae53-4da3-49df-9688-603b869a07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efae53-4da3-49df-9688-603b869a0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B9877E-3F98-4CB2-B5FD-52931B07575C}"/>
</file>

<file path=customXml/itemProps2.xml><?xml version="1.0" encoding="utf-8"?>
<ds:datastoreItem xmlns:ds="http://schemas.openxmlformats.org/officeDocument/2006/customXml" ds:itemID="{47E63C8D-4180-4C1B-8BBB-68C571AECAEB}"/>
</file>

<file path=customXml/itemProps3.xml><?xml version="1.0" encoding="utf-8"?>
<ds:datastoreItem xmlns:ds="http://schemas.openxmlformats.org/officeDocument/2006/customXml" ds:itemID="{3928B8EA-E2A1-4A79-BCAD-2E31C2B1A7C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1218</Words>
  <Application>Microsoft Office PowerPoint</Application>
  <PresentationFormat>On-screen Show (4:3)</PresentationFormat>
  <Paragraphs>301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MS PGothic</vt:lpstr>
      <vt:lpstr>Arial</vt:lpstr>
      <vt:lpstr>Arial MT</vt:lpstr>
      <vt:lpstr>Calibri</vt:lpstr>
      <vt:lpstr>Comic Sans MS</vt:lpstr>
      <vt:lpstr>Tahoma</vt:lpstr>
      <vt:lpstr>Times New Roman</vt:lpstr>
      <vt:lpstr>Trebuchet MS</vt:lpstr>
      <vt:lpstr>Wingdings</vt:lpstr>
      <vt:lpstr>Office Theme</vt:lpstr>
      <vt:lpstr>Advanced data Security</vt:lpstr>
      <vt:lpstr>What is network security?</vt:lpstr>
      <vt:lpstr>Protocols for Secure Communications</vt:lpstr>
      <vt:lpstr>Securing Internet Communication with S-  HTTP and SSL</vt:lpstr>
      <vt:lpstr>Secure e-mail</vt:lpstr>
      <vt:lpstr>Secure e-mail</vt:lpstr>
      <vt:lpstr>Secure e-mail (continued)</vt:lpstr>
      <vt:lpstr>Secure e-mail (continued)</vt:lpstr>
      <vt:lpstr>Securing e-mail with S/MIME, PEM, and PGP</vt:lpstr>
      <vt:lpstr>Securing Web transactions with SET,  SSL, and S-HTTP</vt:lpstr>
      <vt:lpstr>SSL: Secure Sockets Layer</vt:lpstr>
      <vt:lpstr>SSL and TCP/IP</vt:lpstr>
      <vt:lpstr>Could do something like PGP:</vt:lpstr>
      <vt:lpstr>Toy SSL: a simple secure channel</vt:lpstr>
      <vt:lpstr>Securing Wireless Networks with WEP and WPA</vt:lpstr>
      <vt:lpstr>Protocols for Secure Communications</vt:lpstr>
      <vt:lpstr>Securing TCP/IP with IPSec and PGP</vt:lpstr>
      <vt:lpstr>Securing TCP/IP with IPSec and PGP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Principals of Information Security,  Fourth Edition</dc:title>
  <dc:creator>HH</dc:creator>
  <cp:lastModifiedBy>Hp</cp:lastModifiedBy>
  <cp:revision>1</cp:revision>
  <dcterms:created xsi:type="dcterms:W3CDTF">2023-05-11T18:32:52Z</dcterms:created>
  <dcterms:modified xsi:type="dcterms:W3CDTF">2023-05-12T09:33:35Z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2023-05-11T00:00:00Z</vt:filetime>
  </property>
  <property fmtid="{D5CDD505-2E9C-101B-9397-08002B2CF9AE}" pid="5" name="ContentTypeId">
    <vt:lpwstr>0x0101007F8132770B828A48BD3BF54E2C55D03E</vt:lpwstr>
  </property>
</Properties>
</file>